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60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80" r:id="rId15"/>
    <p:sldId id="481" r:id="rId16"/>
    <p:sldId id="476" r:id="rId17"/>
    <p:sldId id="478" r:id="rId18"/>
    <p:sldId id="526" r:id="rId19"/>
    <p:sldId id="527" r:id="rId20"/>
    <p:sldId id="528" r:id="rId21"/>
    <p:sldId id="477" r:id="rId22"/>
    <p:sldId id="479" r:id="rId23"/>
    <p:sldId id="482" r:id="rId24"/>
    <p:sldId id="483" r:id="rId25"/>
    <p:sldId id="484" r:id="rId26"/>
    <p:sldId id="485" r:id="rId27"/>
    <p:sldId id="486" r:id="rId28"/>
    <p:sldId id="491" r:id="rId29"/>
    <p:sldId id="487" r:id="rId30"/>
    <p:sldId id="488" r:id="rId31"/>
    <p:sldId id="489" r:id="rId32"/>
    <p:sldId id="490" r:id="rId33"/>
    <p:sldId id="492" r:id="rId34"/>
    <p:sldId id="493" r:id="rId35"/>
    <p:sldId id="494" r:id="rId36"/>
    <p:sldId id="495" r:id="rId37"/>
    <p:sldId id="496" r:id="rId38"/>
    <p:sldId id="49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098"/>
  </p:normalViewPr>
  <p:slideViewPr>
    <p:cSldViewPr snapToGrid="0" snapToObjects="1">
      <p:cViewPr varScale="1">
        <p:scale>
          <a:sx n="120" d="100"/>
          <a:sy n="120" d="100"/>
        </p:scale>
        <p:origin x="1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58F42-BCC9-B046-8709-855BED3A4361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3AF44-F406-8C46-86F4-DF053BD46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61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A53B9-4529-6640-B9EE-936D87E6F3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41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72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10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91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43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0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262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10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05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316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485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86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21A61-86FD-DB4C-AB3D-94B4EF6D6C04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F23FE-9EBC-F440-BA38-ECE1E6A56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51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dakov/algo-la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68C50-7818-694C-99B1-91BA11220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Теория алгоритмов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BA6578-09F3-BC4E-932E-8ADB8F2CC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42660"/>
            <a:ext cx="6858000" cy="151514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Лекции</a:t>
            </a:r>
          </a:p>
          <a:p>
            <a:endParaRPr lang="ru-RU" dirty="0"/>
          </a:p>
          <a:p>
            <a:r>
              <a:rPr lang="ru-RU" dirty="0"/>
              <a:t>Владимир Анатольевич Судаков</a:t>
            </a:r>
          </a:p>
          <a:p>
            <a:r>
              <a:rPr lang="ru-RU" dirty="0"/>
              <a:t>2026 г.</a:t>
            </a:r>
          </a:p>
        </p:txBody>
      </p:sp>
    </p:spTree>
    <p:extLst>
      <p:ext uri="{BB962C8B-B14F-4D97-AF65-F5344CB8AC3E}">
        <p14:creationId xmlns:p14="http://schemas.microsoft.com/office/powerpoint/2010/main" val="64643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Программа вызова функции </a:t>
            </a:r>
            <a:r>
              <a:rPr lang="en-US" dirty="0"/>
              <a:t>foo()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62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Дана программа </a:t>
            </a:r>
            <a:r>
              <a:rPr lang="ru-RU" i="1" dirty="0" err="1"/>
              <a:t>Q</a:t>
            </a:r>
            <a:r>
              <a:rPr lang="ru-RU" i="1" dirty="0"/>
              <a:t> </a:t>
            </a:r>
            <a:r>
              <a:rPr lang="ru-RU" dirty="0"/>
              <a:t>и ее вход </a:t>
            </a:r>
            <a:r>
              <a:rPr lang="ru-RU" i="1" dirty="0" err="1"/>
              <a:t>y</a:t>
            </a:r>
            <a:r>
              <a:rPr lang="ru-RU" dirty="0"/>
              <a:t>, необходимо построить программу </a:t>
            </a:r>
            <a:r>
              <a:rPr lang="ru-RU" i="1" dirty="0" err="1"/>
              <a:t>R</a:t>
            </a:r>
            <a:r>
              <a:rPr lang="ru-RU" i="1" dirty="0"/>
              <a:t> </a:t>
            </a:r>
            <a:r>
              <a:rPr lang="ru-RU" dirty="0"/>
              <a:t>и ее вход </a:t>
            </a:r>
            <a:r>
              <a:rPr lang="ru-RU" i="1" dirty="0" err="1"/>
              <a:t>z</a:t>
            </a:r>
            <a:r>
              <a:rPr lang="ru-RU" i="1" dirty="0"/>
              <a:t> </a:t>
            </a:r>
            <a:r>
              <a:rPr lang="ru-RU" dirty="0"/>
              <a:t>так, чтобы </a:t>
            </a:r>
            <a:r>
              <a:rPr lang="ru-RU" i="1" dirty="0" err="1"/>
              <a:t>R</a:t>
            </a:r>
            <a:r>
              <a:rPr lang="ru-RU" i="1" dirty="0"/>
              <a:t> </a:t>
            </a:r>
            <a:r>
              <a:rPr lang="ru-RU" dirty="0"/>
              <a:t>со входом </a:t>
            </a:r>
            <a:r>
              <a:rPr lang="ru-RU" i="1" dirty="0" err="1"/>
              <a:t>z</a:t>
            </a:r>
            <a:r>
              <a:rPr lang="ru-RU" i="1" dirty="0"/>
              <a:t> </a:t>
            </a:r>
            <a:r>
              <a:rPr lang="ru-RU" dirty="0"/>
              <a:t>вызывала </a:t>
            </a:r>
            <a:r>
              <a:rPr lang="ru-RU" dirty="0" err="1"/>
              <a:t>foo</a:t>
            </a:r>
            <a:r>
              <a:rPr lang="ru-RU" dirty="0"/>
              <a:t> тогда и только тогда, когда </a:t>
            </a:r>
            <a:r>
              <a:rPr lang="ru-RU" i="1" dirty="0" err="1"/>
              <a:t>Q</a:t>
            </a:r>
            <a:r>
              <a:rPr lang="ru-RU" i="1" dirty="0"/>
              <a:t> </a:t>
            </a:r>
            <a:r>
              <a:rPr lang="ru-RU" dirty="0"/>
              <a:t>со входом </a:t>
            </a:r>
            <a:r>
              <a:rPr lang="ru-RU" i="1" dirty="0" err="1"/>
              <a:t>y</a:t>
            </a:r>
            <a:r>
              <a:rPr lang="ru-RU" i="1" dirty="0"/>
              <a:t> </a:t>
            </a:r>
            <a:r>
              <a:rPr lang="ru-RU" dirty="0"/>
              <a:t>печатает </a:t>
            </a:r>
            <a:r>
              <a:rPr lang="ru-RU" dirty="0" err="1"/>
              <a:t>hello</a:t>
            </a:r>
            <a:r>
              <a:rPr lang="ru-RU" dirty="0"/>
              <a:t>, </a:t>
            </a:r>
            <a:r>
              <a:rPr lang="ru-RU" dirty="0" err="1"/>
              <a:t>world</a:t>
            </a:r>
            <a:r>
              <a:rPr lang="ru-RU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Если </a:t>
            </a:r>
            <a:r>
              <a:rPr lang="ru-RU" i="1" dirty="0" err="1"/>
              <a:t>Q</a:t>
            </a:r>
            <a:r>
              <a:rPr lang="ru-RU" i="1" dirty="0"/>
              <a:t> </a:t>
            </a:r>
            <a:r>
              <a:rPr lang="ru-RU" dirty="0"/>
              <a:t>содержит </a:t>
            </a:r>
            <a:r>
              <a:rPr lang="ru-RU" dirty="0" err="1"/>
              <a:t>foo</a:t>
            </a:r>
            <a:r>
              <a:rPr lang="ru-RU" dirty="0"/>
              <a:t>(), переименовать ее и все ее вызовы. Очевидно, новая программа </a:t>
            </a:r>
            <a:r>
              <a:rPr lang="ru-RU" i="1" dirty="0"/>
              <a:t>Q</a:t>
            </a:r>
            <a:r>
              <a:rPr lang="ru-RU" i="1" baseline="-25000" dirty="0"/>
              <a:t>1</a:t>
            </a:r>
            <a:r>
              <a:rPr lang="ru-RU" i="1" dirty="0"/>
              <a:t> </a:t>
            </a:r>
            <a:r>
              <a:rPr lang="ru-RU" dirty="0"/>
              <a:t>выполняет то же самое, что и </a:t>
            </a:r>
            <a:r>
              <a:rPr lang="ru-RU" i="1" dirty="0" err="1"/>
              <a:t>Q</a:t>
            </a:r>
            <a:r>
              <a:rPr lang="ru-RU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Добавить в </a:t>
            </a:r>
            <a:r>
              <a:rPr lang="ru-RU" i="1" dirty="0"/>
              <a:t>Q</a:t>
            </a:r>
            <a:r>
              <a:rPr lang="ru-RU" i="1" baseline="-25000" dirty="0"/>
              <a:t>1</a:t>
            </a:r>
            <a:r>
              <a:rPr lang="ru-RU" i="1" dirty="0"/>
              <a:t> </a:t>
            </a:r>
            <a:r>
              <a:rPr lang="ru-RU" dirty="0"/>
              <a:t>функцию </a:t>
            </a:r>
            <a:r>
              <a:rPr lang="ru-RU" dirty="0" err="1"/>
              <a:t>foo</a:t>
            </a:r>
            <a:r>
              <a:rPr lang="ru-RU" dirty="0"/>
              <a:t>(). Эта функция не делает ничего и не вызывается. Полученная программа называется </a:t>
            </a:r>
            <a:r>
              <a:rPr lang="ru-RU" i="1" dirty="0"/>
              <a:t>Q</a:t>
            </a:r>
            <a:r>
              <a:rPr lang="ru-RU" i="1" baseline="-25000" dirty="0"/>
              <a:t>2</a:t>
            </a:r>
            <a:r>
              <a:rPr lang="ru-RU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Изменить </a:t>
            </a:r>
            <a:r>
              <a:rPr lang="ru-RU" i="1" dirty="0"/>
              <a:t>Q</a:t>
            </a:r>
            <a:r>
              <a:rPr lang="ru-RU" i="1" baseline="-25000" dirty="0"/>
              <a:t>2</a:t>
            </a:r>
            <a:r>
              <a:rPr lang="ru-RU" i="1" dirty="0"/>
              <a:t> </a:t>
            </a:r>
            <a:r>
              <a:rPr lang="ru-RU" dirty="0"/>
              <a:t>так, чтобы первые 12 символов ее печати запоминались в глобальном массиве </a:t>
            </a:r>
            <a:r>
              <a:rPr lang="ru-RU" i="1" dirty="0" err="1"/>
              <a:t>A</a:t>
            </a:r>
            <a:r>
              <a:rPr lang="ru-RU" dirty="0"/>
              <a:t>. Пусть полученная программа называется </a:t>
            </a:r>
            <a:r>
              <a:rPr lang="ru-RU" i="1" dirty="0"/>
              <a:t>Q</a:t>
            </a:r>
            <a:r>
              <a:rPr lang="ru-RU" i="1" baseline="-25000" dirty="0"/>
              <a:t>3</a:t>
            </a:r>
            <a:r>
              <a:rPr lang="ru-RU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Изменить </a:t>
            </a:r>
            <a:r>
              <a:rPr lang="ru-RU" i="1" dirty="0"/>
              <a:t>Q</a:t>
            </a:r>
            <a:r>
              <a:rPr lang="ru-RU" i="1" baseline="-25000" dirty="0"/>
              <a:t>3</a:t>
            </a:r>
            <a:r>
              <a:rPr lang="ru-RU" i="1" dirty="0"/>
              <a:t> </a:t>
            </a:r>
            <a:r>
              <a:rPr lang="ru-RU" dirty="0"/>
              <a:t>так, чтобы после каждого выполнения инструкции печати с использованием массива </a:t>
            </a:r>
            <a:r>
              <a:rPr lang="ru-RU" i="1" dirty="0" err="1"/>
              <a:t>A</a:t>
            </a:r>
            <a:r>
              <a:rPr lang="ru-RU" i="1" dirty="0"/>
              <a:t> </a:t>
            </a:r>
            <a:r>
              <a:rPr lang="ru-RU" dirty="0"/>
              <a:t>проверялось, не образуют ли первые 12 напечатанных символов текст </a:t>
            </a:r>
            <a:r>
              <a:rPr lang="ru-RU" dirty="0" err="1"/>
              <a:t>hello</a:t>
            </a:r>
            <a:r>
              <a:rPr lang="ru-RU" dirty="0"/>
              <a:t>, </a:t>
            </a:r>
            <a:r>
              <a:rPr lang="ru-RU" dirty="0" err="1"/>
              <a:t>world</a:t>
            </a:r>
            <a:r>
              <a:rPr lang="ru-RU" dirty="0"/>
              <a:t>. В этом случае вызвать новую функцию </a:t>
            </a:r>
            <a:r>
              <a:rPr lang="ru-RU" dirty="0" err="1"/>
              <a:t>foo</a:t>
            </a:r>
            <a:r>
              <a:rPr lang="ru-RU" dirty="0"/>
              <a:t>, добавленную в п. 2. Полученная программа есть </a:t>
            </a:r>
            <a:r>
              <a:rPr lang="ru-RU" i="1" dirty="0" err="1"/>
              <a:t>R</a:t>
            </a:r>
            <a:r>
              <a:rPr lang="ru-RU" dirty="0"/>
              <a:t>, а ее вход </a:t>
            </a:r>
            <a:r>
              <a:rPr lang="ru-RU" i="1" dirty="0" err="1"/>
              <a:t>z</a:t>
            </a:r>
            <a:r>
              <a:rPr lang="ru-RU" i="1" dirty="0"/>
              <a:t> </a:t>
            </a:r>
            <a:r>
              <a:rPr lang="ru-RU" dirty="0"/>
              <a:t>совпадает с </a:t>
            </a:r>
            <a:r>
              <a:rPr lang="ru-RU" i="1" dirty="0" err="1"/>
              <a:t>y</a:t>
            </a:r>
            <a:r>
              <a:rPr lang="ru-RU" dirty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5974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Проблема математического доказательства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начале </a:t>
            </a:r>
            <a:r>
              <a:rPr lang="en-US" dirty="0"/>
              <a:t>XX </a:t>
            </a:r>
            <a:r>
              <a:rPr lang="ru-RU" dirty="0"/>
              <a:t>века Д. Гильберт поставил вопрос о поисках алгоритма, который позволял бы определить истинность или ложность любого математического утверждения. </a:t>
            </a:r>
          </a:p>
          <a:p>
            <a:r>
              <a:rPr lang="ru-RU" dirty="0"/>
              <a:t>В 1931 г. К. Гедель опубликовал свою знаменитую теорему о неполноте. Он доказал, что существует истинная формула первого порядка с целыми, которую нельзя ни доказать, ни опровергнуть в исчислении предикатов первого порядка над целыми.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56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Теорема о неполноте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93914"/>
            <a:ext cx="8229600" cy="5132250"/>
          </a:xfrm>
        </p:spPr>
        <p:txBody>
          <a:bodyPr>
            <a:normAutofit/>
          </a:bodyPr>
          <a:lstStyle/>
          <a:p>
            <a:r>
              <a:rPr lang="ru-RU" dirty="0"/>
              <a:t>Перенумеруем все утверждения арифметики в лексикографическом порядке</a:t>
            </a:r>
          </a:p>
          <a:p>
            <a:r>
              <a:rPr lang="ru-RU" dirty="0"/>
              <a:t>Пусть </a:t>
            </a:r>
            <a:r>
              <a:rPr lang="ru-RU" dirty="0" err="1"/>
              <a:t>n</a:t>
            </a:r>
            <a:r>
              <a:rPr lang="ru-RU" dirty="0"/>
              <a:t>-я (из пронумерованных выбранным способом строк символов) такая функция от аргумента </a:t>
            </a:r>
            <a:r>
              <a:rPr lang="ru-RU" i="1" dirty="0" err="1"/>
              <a:t>ω</a:t>
            </a:r>
            <a:r>
              <a:rPr lang="ru-RU" dirty="0"/>
              <a:t> обозначается:</a:t>
            </a:r>
          </a:p>
          <a:p>
            <a:pPr marL="0" indent="0" algn="ctr">
              <a:buNone/>
            </a:pPr>
            <a:r>
              <a:rPr lang="el-GR" i="1" dirty="0" err="1"/>
              <a:t>P</a:t>
            </a:r>
            <a:r>
              <a:rPr lang="el-GR" i="1" baseline="-25000" dirty="0" err="1"/>
              <a:t>n</a:t>
            </a:r>
            <a:r>
              <a:rPr lang="el-GR" dirty="0"/>
              <a:t>(</a:t>
            </a:r>
            <a:r>
              <a:rPr lang="el-GR" i="1" dirty="0"/>
              <a:t>ω</a:t>
            </a:r>
            <a:r>
              <a:rPr lang="el-GR" dirty="0"/>
              <a:t>)</a:t>
            </a:r>
            <a:endParaRPr lang="ru-RU" dirty="0"/>
          </a:p>
          <a:p>
            <a:r>
              <a:rPr lang="ru-RU" dirty="0"/>
              <a:t>Запишем предикат: </a:t>
            </a:r>
          </a:p>
          <a:p>
            <a:pPr marL="0" indent="0" algn="ctr">
              <a:buNone/>
            </a:pPr>
            <a:r>
              <a:rPr lang="ru-RU" dirty="0" err="1">
                <a:solidFill>
                  <a:srgbClr val="000000"/>
                </a:solidFill>
                <a:latin typeface="Symbol" charset="2"/>
                <a:ea typeface="Calibri" charset="0"/>
                <a:cs typeface="Calibri" charset="0"/>
              </a:rPr>
              <a:t>Ø</a:t>
            </a:r>
            <a:r>
              <a:rPr lang="ru-RU" dirty="0" err="1">
                <a:solidFill>
                  <a:srgbClr val="000000"/>
                </a:solidFill>
                <a:latin typeface="Symbol" charset="2"/>
                <a:ea typeface="Times New Roman" charset="0"/>
              </a:rPr>
              <a:t>$</a:t>
            </a:r>
            <a:r>
              <a:rPr lang="ru-RU" dirty="0" err="1"/>
              <a:t>x</a:t>
            </a:r>
            <a:r>
              <a:rPr lang="ru-RU" dirty="0"/>
              <a:t>[</a:t>
            </a:r>
            <a:r>
              <a:rPr lang="ru-RU" dirty="0" err="1"/>
              <a:t>П</a:t>
            </a:r>
            <a:r>
              <a:rPr lang="ru-RU" baseline="-25000" dirty="0" err="1"/>
              <a:t>x</a:t>
            </a:r>
            <a:r>
              <a:rPr lang="ru-RU" dirty="0"/>
              <a:t> доказывает </a:t>
            </a:r>
            <a:r>
              <a:rPr lang="ru-RU" dirty="0" err="1"/>
              <a:t>P</a:t>
            </a:r>
            <a:r>
              <a:rPr lang="ru-RU" baseline="-25000" dirty="0" err="1"/>
              <a:t>ω</a:t>
            </a:r>
            <a:r>
              <a:rPr lang="ru-RU" dirty="0"/>
              <a:t>(</a:t>
            </a:r>
            <a:r>
              <a:rPr lang="ru-RU" dirty="0" err="1"/>
              <a:t>ω</a:t>
            </a:r>
            <a:r>
              <a:rPr lang="ru-RU" dirty="0"/>
              <a:t>)]=</a:t>
            </a:r>
            <a:r>
              <a:rPr lang="en-US" dirty="0" err="1"/>
              <a:t>P</a:t>
            </a:r>
            <a:r>
              <a:rPr lang="en-US" baseline="-25000" dirty="0" err="1"/>
              <a:t>k</a:t>
            </a:r>
            <a:r>
              <a:rPr lang="en-US" dirty="0"/>
              <a:t>(</a:t>
            </a:r>
            <a:r>
              <a:rPr lang="ru-RU" dirty="0" err="1"/>
              <a:t>ω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 Подставим </a:t>
            </a:r>
            <a:r>
              <a:rPr lang="ru-RU" dirty="0" err="1"/>
              <a:t>ω</a:t>
            </a:r>
            <a:r>
              <a:rPr lang="ru-RU" dirty="0"/>
              <a:t>=</a:t>
            </a:r>
            <a:r>
              <a:rPr lang="en-US" dirty="0"/>
              <a:t>k</a:t>
            </a:r>
          </a:p>
          <a:p>
            <a:pPr marL="0" indent="0" algn="ctr">
              <a:buNone/>
            </a:pPr>
            <a:r>
              <a:rPr lang="ru-RU" dirty="0" err="1">
                <a:solidFill>
                  <a:srgbClr val="000000"/>
                </a:solidFill>
                <a:latin typeface="Symbol" charset="2"/>
                <a:ea typeface="Calibri" charset="0"/>
                <a:cs typeface="Calibri" charset="0"/>
              </a:rPr>
              <a:t>Ø</a:t>
            </a:r>
            <a:r>
              <a:rPr lang="ru-RU" dirty="0" err="1">
                <a:solidFill>
                  <a:srgbClr val="000000"/>
                </a:solidFill>
                <a:latin typeface="Symbol" charset="2"/>
                <a:ea typeface="Times New Roman" charset="0"/>
              </a:rPr>
              <a:t>$</a:t>
            </a:r>
            <a:r>
              <a:rPr lang="ru-RU" dirty="0" err="1"/>
              <a:t>x</a:t>
            </a:r>
            <a:r>
              <a:rPr lang="ru-RU" dirty="0"/>
              <a:t>[</a:t>
            </a:r>
            <a:r>
              <a:rPr lang="ru-RU" dirty="0" err="1"/>
              <a:t>П</a:t>
            </a:r>
            <a:r>
              <a:rPr lang="ru-RU" baseline="-25000" dirty="0" err="1"/>
              <a:t>x</a:t>
            </a:r>
            <a:r>
              <a:rPr lang="ru-RU" dirty="0"/>
              <a:t> доказывает </a:t>
            </a:r>
            <a:r>
              <a:rPr lang="ru-RU" dirty="0" err="1"/>
              <a:t>P</a:t>
            </a:r>
            <a:r>
              <a:rPr lang="en-US" baseline="-25000" dirty="0"/>
              <a:t>k</a:t>
            </a:r>
            <a:r>
              <a:rPr lang="ru-RU" dirty="0"/>
              <a:t>(</a:t>
            </a:r>
            <a:r>
              <a:rPr lang="en-US" dirty="0" err="1"/>
              <a:t>k</a:t>
            </a:r>
            <a:r>
              <a:rPr lang="ru-RU" dirty="0"/>
              <a:t>)]=</a:t>
            </a:r>
            <a:r>
              <a:rPr lang="en-US" dirty="0" err="1"/>
              <a:t>P</a:t>
            </a:r>
            <a:r>
              <a:rPr lang="en-US" baseline="-25000" dirty="0" err="1"/>
              <a:t>k</a:t>
            </a:r>
            <a:r>
              <a:rPr lang="en-US" dirty="0"/>
              <a:t>(k)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607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Парадокс Рассела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61392"/>
            <a:ext cx="8229600" cy="587071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Назовем множество «обычным», если оно не является своим собственным элементом. </a:t>
            </a:r>
          </a:p>
          <a:p>
            <a:r>
              <a:rPr lang="ru-RU" dirty="0"/>
              <a:t>Примером «необычного» множества является множество всех множеств, так как оно само является множеством, а следовательно, само является собственным элементом.</a:t>
            </a:r>
          </a:p>
          <a:p>
            <a:r>
              <a:rPr lang="ru-RU" dirty="0"/>
              <a:t>Рассмотрим множество, состоящее только из всех «обычных» множеств – «</a:t>
            </a:r>
            <a:r>
              <a:rPr lang="ru-RU" b="1" i="1" dirty="0" err="1"/>
              <a:t>расселовское</a:t>
            </a:r>
            <a:r>
              <a:rPr lang="ru-RU" b="1" i="1" dirty="0"/>
              <a:t> множество».</a:t>
            </a:r>
          </a:p>
          <a:p>
            <a:pPr marL="0" indent="0" algn="ctr">
              <a:buNone/>
            </a:pPr>
            <a:r>
              <a:rPr lang="ru-RU" b="1" i="1" u="sng" dirty="0"/>
              <a:t>Содержит ли </a:t>
            </a:r>
            <a:r>
              <a:rPr lang="ru-RU" b="1" i="1" u="sng" dirty="0" err="1"/>
              <a:t>расселовское</a:t>
            </a:r>
            <a:r>
              <a:rPr lang="ru-RU" b="1" i="1" u="sng" dirty="0"/>
              <a:t> множество себя?</a:t>
            </a:r>
          </a:p>
          <a:p>
            <a:endParaRPr lang="ru-RU" dirty="0"/>
          </a:p>
          <a:p>
            <a:r>
              <a:rPr lang="ru-RU" dirty="0"/>
              <a:t>Пусть в некой деревне живёт брадобрей, который бреет всех жителей деревни, которые не бреются сами, и только их. Бреет ли брадобрей сам себя?</a:t>
            </a:r>
          </a:p>
        </p:txBody>
      </p:sp>
    </p:spTree>
    <p:extLst>
      <p:ext uri="{BB962C8B-B14F-4D97-AF65-F5344CB8AC3E}">
        <p14:creationId xmlns:p14="http://schemas.microsoft.com/office/powerpoint/2010/main" val="277895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Неразрешимые проблемы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5887"/>
          </a:xfrm>
        </p:spPr>
        <p:txBody>
          <a:bodyPr>
            <a:normAutofit/>
          </a:bodyPr>
          <a:lstStyle/>
          <a:p>
            <a:r>
              <a:rPr lang="ru-RU" dirty="0"/>
              <a:t>Проблема останова</a:t>
            </a:r>
          </a:p>
          <a:p>
            <a:r>
              <a:rPr lang="ru-RU" dirty="0"/>
              <a:t>Не существует алгоритма, который узнавал бы по произвольному </a:t>
            </a:r>
            <a:r>
              <a:rPr lang="ru-RU" dirty="0" err="1"/>
              <a:t>диофантову</a:t>
            </a:r>
            <a:r>
              <a:rPr lang="ru-RU" dirty="0"/>
              <a:t> уравнению, имеет ли оно решения в целых числах или нет.</a:t>
            </a:r>
          </a:p>
          <a:p>
            <a:r>
              <a:rPr lang="ru-RU" dirty="0"/>
              <a:t>Проблема соответствий Поста (ПСП):</a:t>
            </a:r>
          </a:p>
          <a:p>
            <a:pPr marL="0" indent="0">
              <a:buNone/>
            </a:pPr>
            <a:r>
              <a:rPr lang="ru-RU" dirty="0"/>
              <a:t>Дано 2 списка </a:t>
            </a:r>
          </a:p>
          <a:p>
            <a:pPr marL="0" indent="0">
              <a:buNone/>
            </a:pPr>
            <a:r>
              <a:rPr lang="pl-PL" i="1" dirty="0"/>
              <a:t>A </a:t>
            </a:r>
            <a:r>
              <a:rPr lang="pl-PL" dirty="0"/>
              <a:t>= </a:t>
            </a:r>
            <a:r>
              <a:rPr lang="pl-PL" i="1" dirty="0"/>
              <a:t>w</a:t>
            </a:r>
            <a:r>
              <a:rPr lang="pl-PL" baseline="-25000" dirty="0"/>
              <a:t>1</a:t>
            </a:r>
            <a:r>
              <a:rPr lang="pl-PL" dirty="0"/>
              <a:t>, </a:t>
            </a:r>
            <a:r>
              <a:rPr lang="pl-PL" i="1" dirty="0"/>
              <a:t>w</a:t>
            </a:r>
            <a:r>
              <a:rPr lang="pl-PL" baseline="-25000" dirty="0"/>
              <a:t>2</a:t>
            </a:r>
            <a:r>
              <a:rPr lang="pl-PL" dirty="0"/>
              <a:t>, ..., </a:t>
            </a:r>
            <a:r>
              <a:rPr lang="pl-PL" i="1" dirty="0" err="1"/>
              <a:t>w</a:t>
            </a:r>
            <a:r>
              <a:rPr lang="pl-PL" baseline="-25000" dirty="0" err="1"/>
              <a:t>k</a:t>
            </a:r>
            <a:r>
              <a:rPr lang="pl-PL" dirty="0"/>
              <a:t> </a:t>
            </a:r>
            <a:r>
              <a:rPr lang="ru-RU" dirty="0"/>
              <a:t>   и  </a:t>
            </a:r>
            <a:r>
              <a:rPr lang="ru-RU" i="1" dirty="0" err="1"/>
              <a:t>B</a:t>
            </a:r>
            <a:r>
              <a:rPr lang="ru-RU" i="1" dirty="0"/>
              <a:t> </a:t>
            </a:r>
            <a:r>
              <a:rPr lang="ru-RU" dirty="0"/>
              <a:t>= </a:t>
            </a:r>
            <a:r>
              <a:rPr lang="ru-RU" i="1" dirty="0"/>
              <a:t>x</a:t>
            </a:r>
            <a:r>
              <a:rPr lang="ru-RU" baseline="-25000" dirty="0"/>
              <a:t>1</a:t>
            </a:r>
            <a:r>
              <a:rPr lang="ru-RU" dirty="0"/>
              <a:t>, </a:t>
            </a:r>
            <a:r>
              <a:rPr lang="ru-RU" i="1" dirty="0"/>
              <a:t>x</a:t>
            </a:r>
            <a:r>
              <a:rPr lang="ru-RU" baseline="-25000" dirty="0"/>
              <a:t>2</a:t>
            </a:r>
            <a:r>
              <a:rPr lang="ru-RU" dirty="0"/>
              <a:t>, ..., </a:t>
            </a:r>
            <a:r>
              <a:rPr lang="ru-RU" i="1" dirty="0" err="1"/>
              <a:t>x</a:t>
            </a:r>
            <a:r>
              <a:rPr lang="ru-RU" baseline="-25000" dirty="0" err="1"/>
              <a:t>k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Существует ли последовательность индексов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-US" dirty="0"/>
              <a:t>i</a:t>
            </a:r>
            <a:r>
              <a:rPr lang="en-US" baseline="-25000" dirty="0"/>
              <a:t>1</a:t>
            </a:r>
            <a:r>
              <a:rPr lang="en-US" dirty="0"/>
              <a:t>,i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i</a:t>
            </a:r>
            <a:r>
              <a:rPr lang="en-US" baseline="-25000" dirty="0" err="1"/>
              <a:t>m</a:t>
            </a:r>
            <a:r>
              <a:rPr lang="en-US" dirty="0"/>
              <a:t> </a:t>
            </a:r>
            <a:r>
              <a:rPr lang="ru-RU" dirty="0"/>
              <a:t>такая, что</a:t>
            </a:r>
          </a:p>
          <a:p>
            <a:pPr marL="0" indent="0" algn="ctr">
              <a:buNone/>
            </a:pPr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baseline="-50000" dirty="0"/>
              <a:t>1</a:t>
            </a:r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baseline="-50000" dirty="0"/>
              <a:t>2</a:t>
            </a:r>
            <a:r>
              <a:rPr lang="en-US" dirty="0"/>
              <a:t>…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50000" dirty="0" err="1"/>
              <a:t>m</a:t>
            </a:r>
            <a:r>
              <a:rPr lang="en-US" dirty="0"/>
              <a:t>=x</a:t>
            </a:r>
            <a:r>
              <a:rPr lang="en-US" baseline="-25000" dirty="0"/>
              <a:t>i</a:t>
            </a:r>
            <a:r>
              <a:rPr lang="en-US" baseline="-50000" dirty="0"/>
              <a:t>1</a:t>
            </a:r>
            <a:r>
              <a:rPr lang="en-US" dirty="0"/>
              <a:t>,x</a:t>
            </a:r>
            <a:r>
              <a:rPr lang="en-US" baseline="-25000" dirty="0"/>
              <a:t>i</a:t>
            </a:r>
            <a:r>
              <a:rPr lang="en-US" baseline="-50000" dirty="0"/>
              <a:t>2</a:t>
            </a:r>
            <a:r>
              <a:rPr lang="en-US" dirty="0"/>
              <a:t>,…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-50000" dirty="0" err="1"/>
              <a:t>m</a:t>
            </a:r>
            <a:endParaRPr lang="en-US" baseline="-50000" dirty="0"/>
          </a:p>
          <a:p>
            <a:pPr marL="0" indent="0">
              <a:buNone/>
            </a:pPr>
            <a:endParaRPr lang="ru-RU" baseline="-25000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pl-PL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88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ПСП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75" y="1594955"/>
            <a:ext cx="3376267" cy="2603076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75" y="4863546"/>
            <a:ext cx="5875135" cy="5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47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9162"/>
          </a:xfrm>
        </p:spPr>
        <p:txBody>
          <a:bodyPr>
            <a:normAutofit fontScale="90000"/>
          </a:bodyPr>
          <a:lstStyle/>
          <a:p>
            <a:r>
              <a:rPr lang="ru-RU" dirty="0"/>
              <a:t>Машина Тьюринга (ДМТ)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101009"/>
            <a:ext cx="8229600" cy="3564834"/>
          </a:xfrm>
        </p:spPr>
        <p:txBody>
          <a:bodyPr>
            <a:normAutofit/>
          </a:bodyPr>
          <a:lstStyle/>
          <a:p>
            <a:r>
              <a:rPr lang="ru-RU" dirty="0"/>
              <a:t>Г – множество ленточных символов, </a:t>
            </a:r>
          </a:p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dirty="0"/>
              <a:t>⊂</a:t>
            </a:r>
            <a:r>
              <a:rPr lang="ru-RU" dirty="0"/>
              <a:t>Г – входные символы, </a:t>
            </a:r>
            <a:endParaRPr lang="en-US" dirty="0"/>
          </a:p>
          <a:p>
            <a:r>
              <a:rPr lang="en-US" dirty="0"/>
              <a:t>b ∈</a:t>
            </a:r>
            <a:r>
              <a:rPr lang="ru-RU" dirty="0"/>
              <a:t> Г</a:t>
            </a:r>
            <a:r>
              <a:rPr lang="en-US" dirty="0"/>
              <a:t>\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S</a:t>
            </a:r>
            <a:r>
              <a:rPr lang="en-US" dirty="0"/>
              <a:t> –</a:t>
            </a:r>
            <a:r>
              <a:rPr lang="ru-RU" dirty="0"/>
              <a:t> пустой символ,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Q – </a:t>
            </a:r>
            <a:r>
              <a:rPr lang="ru-RU" dirty="0"/>
              <a:t>множество состояний. </a:t>
            </a:r>
            <a:r>
              <a:rPr lang="en-US" dirty="0"/>
              <a:t>q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ru-RU" dirty="0"/>
              <a:t>начальное состояние, </a:t>
            </a:r>
            <a:r>
              <a:rPr lang="en-US" dirty="0"/>
              <a:t>{</a:t>
            </a:r>
            <a:r>
              <a:rPr lang="en-US" dirty="0" err="1"/>
              <a:t>q</a:t>
            </a:r>
            <a:r>
              <a:rPr lang="en-US" baseline="-25000" dirty="0" err="1"/>
              <a:t>y</a:t>
            </a:r>
            <a:r>
              <a:rPr lang="en-US" dirty="0" err="1"/>
              <a:t>,q</a:t>
            </a:r>
            <a:r>
              <a:rPr lang="en-US" baseline="-25000" dirty="0" err="1"/>
              <a:t>n</a:t>
            </a:r>
            <a:r>
              <a:rPr lang="en-US" dirty="0"/>
              <a:t>} – </a:t>
            </a:r>
            <a:r>
              <a:rPr lang="ru-RU" dirty="0"/>
              <a:t>конечные состояния</a:t>
            </a:r>
          </a:p>
          <a:p>
            <a:r>
              <a:rPr lang="ru-RU" dirty="0"/>
              <a:t>Функция перехода:</a:t>
            </a:r>
          </a:p>
          <a:p>
            <a:pPr marL="0" indent="0" algn="ctr">
              <a:buNone/>
            </a:pPr>
            <a:r>
              <a:rPr lang="en-US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dirty="0"/>
              <a:t>:(Q\ {</a:t>
            </a:r>
            <a:r>
              <a:rPr lang="en-US" dirty="0" err="1"/>
              <a:t>q</a:t>
            </a:r>
            <a:r>
              <a:rPr lang="en-US" baseline="-25000" dirty="0" err="1"/>
              <a:t>y</a:t>
            </a:r>
            <a:r>
              <a:rPr lang="en-US" dirty="0" err="1"/>
              <a:t>,q</a:t>
            </a:r>
            <a:r>
              <a:rPr lang="en-US" baseline="-25000" dirty="0" err="1"/>
              <a:t>n</a:t>
            </a:r>
            <a:r>
              <a:rPr lang="en-US" dirty="0"/>
              <a:t>} )</a:t>
            </a:r>
            <a:r>
              <a:rPr lang="ru-RU" dirty="0"/>
              <a:t> × Г</a:t>
            </a:r>
            <a:r>
              <a:rPr lang="ru-RU" dirty="0">
                <a:solidFill>
                  <a:srgbClr val="000000"/>
                </a:solidFill>
                <a:latin typeface="Symbol" charset="2"/>
                <a:ea typeface="Times New Roman" charset="0"/>
              </a:rPr>
              <a:t>®</a:t>
            </a:r>
            <a:r>
              <a:rPr lang="en-US" dirty="0">
                <a:solidFill>
                  <a:srgbClr val="000000"/>
                </a:solidFill>
                <a:ea typeface="Times New Roman" charset="0"/>
              </a:rPr>
              <a:t>Q</a:t>
            </a:r>
            <a:r>
              <a:rPr lang="ru-RU" dirty="0"/>
              <a:t> × Г × </a:t>
            </a:r>
            <a:r>
              <a:rPr lang="en-US" dirty="0"/>
              <a:t>{-1,1}</a:t>
            </a:r>
            <a:endParaRPr lang="ru-RU" dirty="0"/>
          </a:p>
          <a:p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271" y="649162"/>
            <a:ext cx="4372389" cy="231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48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Пример машины Тьюринга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1499386"/>
            <a:ext cx="4554054" cy="268319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3304" y="1143000"/>
            <a:ext cx="3697357" cy="5305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8139" y="958334"/>
            <a:ext cx="372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Делимость на 4</a:t>
            </a:r>
          </a:p>
        </p:txBody>
      </p:sp>
    </p:spTree>
    <p:extLst>
      <p:ext uri="{BB962C8B-B14F-4D97-AF65-F5344CB8AC3E}">
        <p14:creationId xmlns:p14="http://schemas.microsoft.com/office/powerpoint/2010/main" val="177746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Рекурсивные функции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3" y="1417637"/>
            <a:ext cx="8012490" cy="45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7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Рекурсивные функции (2)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76" y="1417637"/>
            <a:ext cx="4897538" cy="121954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76" y="2777159"/>
            <a:ext cx="5561102" cy="12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89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-34262"/>
            <a:ext cx="8229600" cy="1143000"/>
          </a:xfrm>
        </p:spPr>
        <p:txBody>
          <a:bodyPr/>
          <a:lstStyle/>
          <a:p>
            <a:r>
              <a:rPr lang="ru-RU" dirty="0"/>
              <a:t>Материалы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08738"/>
            <a:ext cx="8229600" cy="5378153"/>
          </a:xfrm>
        </p:spPr>
        <p:txBody>
          <a:bodyPr>
            <a:noAutofit/>
          </a:bodyPr>
          <a:lstStyle/>
          <a:p>
            <a:r>
              <a:rPr lang="ru-RU" b="0" i="0" u="none" strike="noStrike" dirty="0">
                <a:solidFill>
                  <a:srgbClr val="070707"/>
                </a:solidFill>
                <a:effectLst/>
                <a:latin typeface="Onest"/>
              </a:rPr>
              <a:t>Судаков В.А. </a:t>
            </a:r>
            <a:r>
              <a:rPr lang="en" b="0" i="0" u="none" strike="noStrike" dirty="0">
                <a:solidFill>
                  <a:srgbClr val="070707"/>
                </a:solidFill>
                <a:effectLst/>
                <a:latin typeface="Onest"/>
                <a:hlinkClick r:id="rId2"/>
              </a:rPr>
              <a:t>https://github.com/sudakov/algo-lab</a:t>
            </a:r>
            <a:r>
              <a:rPr lang="ru-RU" b="0" i="0" u="none" strike="noStrike" dirty="0">
                <a:solidFill>
                  <a:srgbClr val="070707"/>
                </a:solidFill>
                <a:effectLst/>
                <a:latin typeface="Onest"/>
              </a:rPr>
              <a:t> - будет дополняться и модифицироваться. </a:t>
            </a:r>
          </a:p>
          <a:p>
            <a:r>
              <a:rPr lang="ru-RU" b="0" i="0" u="none" strike="noStrike" dirty="0" err="1">
                <a:solidFill>
                  <a:srgbClr val="070707"/>
                </a:solidFill>
                <a:effectLst/>
                <a:latin typeface="Onest"/>
              </a:rPr>
              <a:t>Клейнберг</a:t>
            </a:r>
            <a:r>
              <a:rPr lang="ru-RU" b="0" i="0" u="none" strike="noStrike" dirty="0">
                <a:solidFill>
                  <a:srgbClr val="070707"/>
                </a:solidFill>
                <a:effectLst/>
                <a:latin typeface="Onest"/>
              </a:rPr>
              <a:t> Дж., </a:t>
            </a:r>
            <a:r>
              <a:rPr lang="ru-RU" b="0" i="0" u="none" strike="noStrike" dirty="0" err="1">
                <a:solidFill>
                  <a:srgbClr val="070707"/>
                </a:solidFill>
                <a:effectLst/>
                <a:latin typeface="Onest"/>
              </a:rPr>
              <a:t>Тардос</a:t>
            </a:r>
            <a:r>
              <a:rPr lang="ru-RU" b="0" i="0" u="none" strike="noStrike" dirty="0">
                <a:solidFill>
                  <a:srgbClr val="070707"/>
                </a:solidFill>
                <a:effectLst/>
                <a:latin typeface="Onest"/>
              </a:rPr>
              <a:t> Е.</a:t>
            </a:r>
            <a:r>
              <a:rPr lang="ru-RU" dirty="0">
                <a:solidFill>
                  <a:srgbClr val="070707"/>
                </a:solidFill>
                <a:latin typeface="Onest"/>
              </a:rPr>
              <a:t> </a:t>
            </a:r>
            <a:r>
              <a:rPr lang="ru-RU" sz="2800" dirty="0"/>
              <a:t>Алгоритмы. Разработка и применение. - Санкт-Петербург: Питер, 2016. - 800 с.: ил. - (Классика </a:t>
            </a:r>
            <a:r>
              <a:rPr lang="en" sz="2800" dirty="0"/>
              <a:t>Computers Science). </a:t>
            </a:r>
            <a:endParaRPr lang="ru-RU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err="1"/>
              <a:t>Хопкрофт</a:t>
            </a:r>
            <a:r>
              <a:rPr lang="ru-RU" sz="2800" dirty="0"/>
              <a:t> Дж., </a:t>
            </a:r>
            <a:r>
              <a:rPr lang="ru-RU" sz="2800" dirty="0" err="1"/>
              <a:t>Мотвани</a:t>
            </a:r>
            <a:r>
              <a:rPr lang="ru-RU" sz="2800" dirty="0"/>
              <a:t> Р., Ульман Дж. Введение в теорию автоматов, языков и вычислений. М.: Вильямс, 2016. – 528 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Гэри М., Джонсон Д. Вычислительные машины и </a:t>
            </a:r>
            <a:r>
              <a:rPr lang="ru-RU" sz="2800" dirty="0" err="1"/>
              <a:t>труднорешаемые</a:t>
            </a:r>
            <a:r>
              <a:rPr lang="ru-RU" sz="2800" dirty="0"/>
              <a:t> задачи. - М.: Мир, 1982.</a:t>
            </a:r>
          </a:p>
          <a:p>
            <a:r>
              <a:rPr lang="ru-RU" sz="2800" dirty="0" err="1"/>
              <a:t>Пенроуз</a:t>
            </a:r>
            <a:r>
              <a:rPr lang="ru-RU" sz="2800" dirty="0"/>
              <a:t> Р. Новый ум короля. — М.: </a:t>
            </a:r>
            <a:r>
              <a:rPr lang="ru-RU" sz="2800" dirty="0" err="1"/>
              <a:t>Едиториал</a:t>
            </a:r>
            <a:r>
              <a:rPr lang="ru-RU" sz="2800" dirty="0"/>
              <a:t> УРСС, 2003.</a:t>
            </a:r>
          </a:p>
        </p:txBody>
      </p:sp>
    </p:spTree>
    <p:extLst>
      <p:ext uri="{BB962C8B-B14F-4D97-AF65-F5344CB8AC3E}">
        <p14:creationId xmlns:p14="http://schemas.microsoft.com/office/powerpoint/2010/main" val="3514848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Рекурсивные функции (3)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0" y="1417637"/>
            <a:ext cx="8138189" cy="380371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" y="5221356"/>
            <a:ext cx="7073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0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939"/>
            <a:ext cx="8229600" cy="1143000"/>
          </a:xfrm>
        </p:spPr>
        <p:txBody>
          <a:bodyPr/>
          <a:lstStyle/>
          <a:p>
            <a:r>
              <a:rPr lang="ru-RU" dirty="0"/>
              <a:t>Тезис Черча - Тьюринга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52939"/>
            <a:ext cx="8229600" cy="55659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Эвристическое утверждение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интуитивное понятие алгоритмической вычислимости </a:t>
            </a:r>
          </a:p>
          <a:p>
            <a:pPr marL="0" indent="0">
              <a:buNone/>
            </a:pPr>
            <a:r>
              <a:rPr lang="ru-RU" dirty="0"/>
              <a:t>и строго формализованные понятия: </a:t>
            </a:r>
          </a:p>
          <a:p>
            <a:r>
              <a:rPr lang="ru-RU" dirty="0"/>
              <a:t>частично рекурсивной функции, </a:t>
            </a:r>
          </a:p>
          <a:p>
            <a:r>
              <a:rPr lang="ru-RU" dirty="0"/>
              <a:t>функции, вычислимой на машине Тьюринга </a:t>
            </a:r>
          </a:p>
          <a:p>
            <a:pPr marL="0" indent="0">
              <a:buNone/>
            </a:pPr>
            <a:r>
              <a:rPr lang="ru-RU" b="1" i="1" dirty="0"/>
              <a:t>эквивалентны</a:t>
            </a:r>
            <a:r>
              <a:rPr lang="ru-RU" dirty="0"/>
              <a:t>.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Любая функция, которая может быть вычислена физическим устройством, может быть вычислена машиной Тьюринга</a:t>
            </a:r>
          </a:p>
          <a:p>
            <a:r>
              <a:rPr lang="ru-RU" dirty="0"/>
              <a:t>Функции, вычислимые посредством алгоритмов, являются частично рекурсивными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241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Временная сложность алгоритма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3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- </a:t>
            </a:r>
            <a:r>
              <a:rPr lang="ru-RU" dirty="0"/>
              <a:t>объем входных данных. Размер цепочки символов в заданной схеме кодирования. </a:t>
            </a:r>
          </a:p>
          <a:p>
            <a:r>
              <a:rPr lang="en-US" dirty="0"/>
              <a:t>f(n) –</a:t>
            </a:r>
            <a:r>
              <a:rPr lang="ru-RU" dirty="0"/>
              <a:t>временная сложность – затраты времени. Максимальное (во всем индивидуальным задачам) время, затрачиваемое алгоритмом на решение индивидуальной задачи длинны </a:t>
            </a:r>
            <a:r>
              <a:rPr lang="en-US" dirty="0"/>
              <a:t>n</a:t>
            </a:r>
            <a:r>
              <a:rPr lang="ru-RU" dirty="0"/>
              <a:t>.</a:t>
            </a:r>
          </a:p>
          <a:p>
            <a:r>
              <a:rPr lang="ru-RU" dirty="0"/>
              <a:t>Функция не будет определена полностью</a:t>
            </a:r>
            <a:r>
              <a:rPr lang="en-US" dirty="0"/>
              <a:t>,</a:t>
            </a:r>
            <a:r>
              <a:rPr lang="ru-RU" dirty="0"/>
              <a:t> пока не будет выбрана схема кодирования и вычислительное устройство. Но эти детали оказывают несущественное влияние на класс </a:t>
            </a:r>
            <a:r>
              <a:rPr lang="ru-RU" dirty="0" err="1"/>
              <a:t>труднорешаемых</a:t>
            </a:r>
            <a:r>
              <a:rPr lang="ru-RU" dirty="0"/>
              <a:t> задач. </a:t>
            </a:r>
          </a:p>
          <a:p>
            <a:r>
              <a:rPr lang="ru-RU" dirty="0"/>
              <a:t>Будем считать число шагов машины Тьюринга выполненных до момента остановки</a:t>
            </a:r>
          </a:p>
        </p:txBody>
      </p:sp>
    </p:spTree>
    <p:extLst>
      <p:ext uri="{BB962C8B-B14F-4D97-AF65-F5344CB8AC3E}">
        <p14:creationId xmlns:p14="http://schemas.microsoft.com/office/powerpoint/2010/main" val="1990161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Полиномиальная и экспоненциальная сложность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f(n) </a:t>
            </a:r>
            <a:r>
              <a:rPr lang="ru-RU" dirty="0"/>
              <a:t>есть </a:t>
            </a:r>
            <a:r>
              <a:rPr lang="en-US" dirty="0"/>
              <a:t>O(g(n)), </a:t>
            </a:r>
            <a:r>
              <a:rPr lang="ru-RU" dirty="0"/>
              <a:t>если ∃ </a:t>
            </a:r>
            <a:r>
              <a:rPr lang="ru-RU" i="1" dirty="0"/>
              <a:t>с </a:t>
            </a:r>
            <a:r>
              <a:rPr lang="en-US" dirty="0"/>
              <a:t>: |f(n)|</a:t>
            </a:r>
            <a:r>
              <a:rPr lang="en-US" dirty="0">
                <a:sym typeface="Symbol" charset="2"/>
              </a:rPr>
              <a:t> </a:t>
            </a:r>
            <a:r>
              <a:rPr lang="ru-RU" dirty="0"/>
              <a:t> </a:t>
            </a:r>
            <a:r>
              <a:rPr lang="en-US" dirty="0" err="1"/>
              <a:t>c|g</a:t>
            </a:r>
            <a:r>
              <a:rPr lang="en-US" dirty="0"/>
              <a:t>(n)|</a:t>
            </a:r>
            <a:endParaRPr lang="ru-RU" dirty="0"/>
          </a:p>
          <a:p>
            <a:r>
              <a:rPr lang="ru-RU" dirty="0"/>
              <a:t>Полиномиальный алгоритм (алгоритм полиномиальной временной сложности) – это алгоритм для которого временная сложность есть:</a:t>
            </a:r>
          </a:p>
          <a:p>
            <a:pPr marL="0" indent="0">
              <a:buNone/>
            </a:pPr>
            <a:r>
              <a:rPr lang="en-US" dirty="0"/>
              <a:t>O(p(n)), </a:t>
            </a:r>
            <a:r>
              <a:rPr lang="ru-RU" dirty="0"/>
              <a:t>где </a:t>
            </a:r>
            <a:r>
              <a:rPr lang="en-US" dirty="0"/>
              <a:t>p(n) – </a:t>
            </a:r>
            <a:r>
              <a:rPr lang="ru-RU" dirty="0"/>
              <a:t>некоторая полиномиальная функция, а </a:t>
            </a:r>
            <a:r>
              <a:rPr lang="en-US" dirty="0"/>
              <a:t>n – </a:t>
            </a:r>
            <a:r>
              <a:rPr lang="ru-RU" dirty="0"/>
              <a:t>входная длинна.</a:t>
            </a:r>
          </a:p>
          <a:p>
            <a:r>
              <a:rPr lang="ru-RU" dirty="0"/>
              <a:t> Алгоритмы не поддающиеся такой оценки будем назвать </a:t>
            </a:r>
            <a:r>
              <a:rPr lang="ru-RU" i="1" dirty="0"/>
              <a:t>экспоненциальными</a:t>
            </a:r>
            <a:r>
              <a:rPr lang="ru-RU" dirty="0"/>
              <a:t> (трудноразрешимыми).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9042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сложности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28ABF41-C7EF-FF4F-8132-C30BE555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81" y="2806990"/>
            <a:ext cx="7867585" cy="29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E8D60-9A29-5A4D-BD9B-03C0C3622FFD}"/>
              </a:ext>
            </a:extLst>
          </p:cNvPr>
          <p:cNvSpPr txBox="1"/>
          <p:nvPr/>
        </p:nvSpPr>
        <p:spPr>
          <a:xfrm>
            <a:off x="478465" y="1596023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Время выполнения алгоритма с определённой сложностью в зависимости от размера входных данных при скорости 10</a:t>
            </a:r>
            <a:r>
              <a:rPr lang="ru-RU" baseline="30000" dirty="0"/>
              <a:t>6</a:t>
            </a:r>
            <a:r>
              <a:rPr lang="ru-RU" dirty="0"/>
              <a:t> операций в секунду:</a:t>
            </a:r>
          </a:p>
        </p:txBody>
      </p:sp>
    </p:spTree>
    <p:extLst>
      <p:ext uri="{BB962C8B-B14F-4D97-AF65-F5344CB8AC3E}">
        <p14:creationId xmlns:p14="http://schemas.microsoft.com/office/powerpoint/2010/main" val="200674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быстродействия ЭВМ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69" y="1417638"/>
            <a:ext cx="5594262" cy="41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22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3231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 </a:t>
            </a:r>
            <a:r>
              <a:rPr lang="en-US" dirty="0"/>
              <a:t>NP</a:t>
            </a:r>
            <a:r>
              <a:rPr lang="ru-RU" dirty="0"/>
              <a:t>-полных задач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8409"/>
          </a:xfrm>
        </p:spPr>
        <p:txBody>
          <a:bodyPr>
            <a:normAutofit/>
          </a:bodyPr>
          <a:lstStyle/>
          <a:p>
            <a:r>
              <a:rPr lang="ru-RU" dirty="0"/>
              <a:t>Рассматриваются задачи распознавания:</a:t>
            </a:r>
          </a:p>
          <a:p>
            <a:pPr lvl="1"/>
            <a:r>
              <a:rPr lang="ru-RU" dirty="0"/>
              <a:t>Принадлежит ли цепочка символов заданному языку?</a:t>
            </a:r>
          </a:p>
          <a:p>
            <a:r>
              <a:rPr lang="ru-RU" dirty="0"/>
              <a:t>Примеры задач распознавания:</a:t>
            </a:r>
          </a:p>
          <a:p>
            <a:pPr lvl="1"/>
            <a:r>
              <a:rPr lang="ru-RU" dirty="0"/>
              <a:t>Изоморфизм подграфу: Верно ли что граф </a:t>
            </a:r>
            <a:r>
              <a:rPr lang="en-US" dirty="0"/>
              <a:t>G</a:t>
            </a:r>
            <a:r>
              <a:rPr lang="en-US" baseline="-25000" dirty="0"/>
              <a:t>1</a:t>
            </a:r>
            <a:r>
              <a:rPr lang="ru-RU" dirty="0"/>
              <a:t> содержит подграф изоморфный графу </a:t>
            </a:r>
            <a:r>
              <a:rPr lang="en-US" dirty="0"/>
              <a:t>G</a:t>
            </a:r>
            <a:r>
              <a:rPr lang="en-US" baseline="-25000" dirty="0"/>
              <a:t>2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Коммивояжер: Существует ли в графе путь через все города длинна которого не превосходит </a:t>
            </a:r>
            <a:r>
              <a:rPr lang="en-US" dirty="0"/>
              <a:t>B</a:t>
            </a:r>
            <a:r>
              <a:rPr lang="ru-RU" dirty="0"/>
              <a:t>?</a:t>
            </a:r>
          </a:p>
          <a:p>
            <a:r>
              <a:rPr lang="ru-RU" dirty="0"/>
              <a:t>Задачи оптимизации не проще соответствующих задач распознавания.</a:t>
            </a:r>
          </a:p>
          <a:p>
            <a:r>
              <a:rPr lang="ru-RU" dirty="0"/>
              <a:t>Многие задачи распознавания не проще соответствующих задач оптимизации </a:t>
            </a:r>
          </a:p>
        </p:txBody>
      </p:sp>
    </p:spTree>
    <p:extLst>
      <p:ext uri="{BB962C8B-B14F-4D97-AF65-F5344CB8AC3E}">
        <p14:creationId xmlns:p14="http://schemas.microsoft.com/office/powerpoint/2010/main" val="574762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8626"/>
          </a:xfrm>
        </p:spPr>
        <p:txBody>
          <a:bodyPr/>
          <a:lstStyle/>
          <a:p>
            <a:r>
              <a:rPr lang="ru-RU" dirty="0"/>
              <a:t>Задачи и языки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68627"/>
            <a:ext cx="8229600" cy="469127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Задача </a:t>
            </a:r>
            <a:r>
              <a:rPr lang="en-US" dirty="0"/>
              <a:t>(</a:t>
            </a:r>
            <a:r>
              <a:rPr lang="ru-RU" dirty="0"/>
              <a:t>массовая задача</a:t>
            </a:r>
            <a:r>
              <a:rPr lang="en-US" dirty="0"/>
              <a:t>)</a:t>
            </a:r>
            <a:r>
              <a:rPr lang="ru-RU" dirty="0"/>
              <a:t> П – общий вопрос, на который следует дать ответ. Задача содержит:</a:t>
            </a:r>
          </a:p>
          <a:p>
            <a:pPr lvl="1"/>
            <a:r>
              <a:rPr lang="ru-RU" dirty="0"/>
              <a:t>список параметров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формулировка тех свойств, которым должен удовлетворять ответ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Индивидуальная задача </a:t>
            </a:r>
            <a:r>
              <a:rPr lang="en-US" dirty="0"/>
              <a:t>I – </a:t>
            </a:r>
            <a:r>
              <a:rPr lang="ru-RU" dirty="0"/>
              <a:t>получается из П путем приписывания всем параметрам конкретных значений.</a:t>
            </a:r>
          </a:p>
          <a:p>
            <a:r>
              <a:rPr lang="ru-RU" dirty="0"/>
              <a:t>Задача распознавания свойств – П состоит из индивидуальных задач </a:t>
            </a:r>
            <a:r>
              <a:rPr lang="en-US" dirty="0"/>
              <a:t>D</a:t>
            </a:r>
            <a:r>
              <a:rPr lang="ru-RU" baseline="-25000" dirty="0"/>
              <a:t>П</a:t>
            </a:r>
            <a:r>
              <a:rPr lang="ru-RU" dirty="0"/>
              <a:t> и </a:t>
            </a:r>
            <a:r>
              <a:rPr lang="en-US" dirty="0"/>
              <a:t>Y</a:t>
            </a:r>
            <a:r>
              <a:rPr lang="ru-RU" baseline="-25000" dirty="0"/>
              <a:t>П</a:t>
            </a:r>
            <a:r>
              <a:rPr lang="en-US" dirty="0"/>
              <a:t>⊆D</a:t>
            </a:r>
            <a:r>
              <a:rPr lang="ru-RU" baseline="-25000" dirty="0"/>
              <a:t>П</a:t>
            </a:r>
            <a:r>
              <a:rPr lang="ru-RU" dirty="0"/>
              <a:t>. </a:t>
            </a:r>
          </a:p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dirty="0"/>
              <a:t> – </a:t>
            </a:r>
            <a:r>
              <a:rPr lang="ru-RU" dirty="0"/>
              <a:t>алфавит.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baseline="30000" dirty="0">
                <a:latin typeface="Symbol" charset="2"/>
                <a:ea typeface="Symbol" charset="2"/>
                <a:cs typeface="Symbol" charset="2"/>
              </a:rPr>
              <a:t>*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 множество конкретных цепочек составленных из символа алфавита.</a:t>
            </a:r>
          </a:p>
          <a:p>
            <a:r>
              <a:rPr lang="ru-RU" dirty="0"/>
              <a:t>Язык в алфавите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ru-RU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ru-RU" dirty="0"/>
              <a:t>– это любое подмножество </a:t>
            </a:r>
            <a:r>
              <a:rPr lang="en-US" dirty="0"/>
              <a:t>L</a:t>
            </a:r>
            <a:r>
              <a:rPr lang="ru-RU" dirty="0"/>
              <a:t> </a:t>
            </a:r>
            <a:r>
              <a:rPr lang="en-US" dirty="0"/>
              <a:t>⊆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baseline="30000" dirty="0">
                <a:latin typeface="Symbol" charset="2"/>
                <a:ea typeface="Symbol" charset="2"/>
                <a:cs typeface="Symbol" charset="2"/>
              </a:rPr>
              <a:t>*</a:t>
            </a:r>
            <a:r>
              <a:rPr lang="ru-RU" dirty="0"/>
              <a:t>.</a:t>
            </a:r>
          </a:p>
          <a:p>
            <a:r>
              <a:rPr lang="ru-RU" dirty="0"/>
              <a:t>Задача П и схема кодирования </a:t>
            </a:r>
            <a:r>
              <a:rPr lang="en-US" dirty="0"/>
              <a:t>e </a:t>
            </a:r>
            <a:r>
              <a:rPr lang="ru-RU" dirty="0"/>
              <a:t>разбивают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baseline="30000" dirty="0">
                <a:latin typeface="Symbol" charset="2"/>
                <a:ea typeface="Symbol" charset="2"/>
                <a:cs typeface="Symbol" charset="2"/>
              </a:rPr>
              <a:t>* </a:t>
            </a:r>
            <a:r>
              <a:rPr lang="ru-RU" dirty="0"/>
              <a:t>на 3 класса:</a:t>
            </a:r>
          </a:p>
          <a:p>
            <a:pPr lvl="1"/>
            <a:r>
              <a:rPr lang="ru-RU" dirty="0"/>
              <a:t>слова не являющиеся кодами индивидуальных задач из П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слова являющиеся кодами индивидуальных задач из П с отрицательным ответом на вопрос</a:t>
            </a:r>
            <a:r>
              <a:rPr lang="en-US" dirty="0"/>
              <a:t>;</a:t>
            </a:r>
          </a:p>
          <a:p>
            <a:pPr lvl="1"/>
            <a:r>
              <a:rPr lang="ru-RU" dirty="0"/>
              <a:t>слова являющиеся кодами индивидуальных задач из П с положительным ответом на вопрос (это язык </a:t>
            </a:r>
            <a:r>
              <a:rPr lang="en-US" dirty="0"/>
              <a:t>L</a:t>
            </a:r>
            <a:r>
              <a:rPr lang="ru-RU" dirty="0"/>
              <a:t>):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769" y="5571987"/>
            <a:ext cx="5813937" cy="83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84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46997"/>
          </a:xfrm>
        </p:spPr>
        <p:txBody>
          <a:bodyPr>
            <a:normAutofit fontScale="90000"/>
          </a:bodyPr>
          <a:lstStyle/>
          <a:p>
            <a:r>
              <a:rPr lang="ru-RU" dirty="0"/>
              <a:t>Недетерминированная машина Тьюринга (НДМТ)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4445750"/>
            <a:ext cx="8229600" cy="1680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2 стадии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Угадывание. Угадывающий модуль записывает догадку</a:t>
            </a:r>
          </a:p>
          <a:p>
            <a:r>
              <a:rPr lang="ru-RU" dirty="0"/>
              <a:t>Проверка. Проверяется догадка так же как и для детерминированной машины Тьюринга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828" y="1119636"/>
            <a:ext cx="5586344" cy="30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6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 — это конечный набор правил, который определяет последовательность операций для решения конкретного множества задач и обладает пятью важными характеристиками: </a:t>
            </a:r>
          </a:p>
          <a:p>
            <a:pPr lvl="1"/>
            <a:r>
              <a:rPr lang="ru-RU" dirty="0"/>
              <a:t>конечность, </a:t>
            </a:r>
          </a:p>
          <a:p>
            <a:pPr lvl="1"/>
            <a:r>
              <a:rPr lang="ru-RU" dirty="0"/>
              <a:t>определённость, </a:t>
            </a:r>
          </a:p>
          <a:p>
            <a:pPr lvl="1"/>
            <a:r>
              <a:rPr lang="ru-RU" dirty="0"/>
              <a:t>ввод</a:t>
            </a:r>
          </a:p>
          <a:p>
            <a:pPr lvl="1"/>
            <a:r>
              <a:rPr lang="ru-RU" dirty="0"/>
              <a:t>вывод, </a:t>
            </a:r>
          </a:p>
          <a:p>
            <a:pPr lvl="1"/>
            <a:r>
              <a:rPr lang="ru-RU" dirty="0"/>
              <a:t>эффективность.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8852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Взаимоотношения классов </a:t>
            </a:r>
            <a:r>
              <a:rPr lang="en-US" dirty="0"/>
              <a:t>P </a:t>
            </a:r>
            <a:r>
              <a:rPr lang="ru-RU" dirty="0"/>
              <a:t>и </a:t>
            </a:r>
            <a:r>
              <a:rPr lang="en-US" dirty="0"/>
              <a:t>NP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61392"/>
            <a:ext cx="8229600" cy="4518991"/>
          </a:xfrm>
        </p:spPr>
        <p:txBody>
          <a:bodyPr>
            <a:normAutofit/>
          </a:bodyPr>
          <a:lstStyle/>
          <a:p>
            <a:r>
              <a:rPr lang="ru-RU" dirty="0"/>
              <a:t>Класс </a:t>
            </a:r>
            <a:r>
              <a:rPr lang="en-US" dirty="0"/>
              <a:t>P – </a:t>
            </a:r>
            <a:r>
              <a:rPr lang="ru-RU" dirty="0"/>
              <a:t>задачи</a:t>
            </a:r>
            <a:r>
              <a:rPr lang="en-US" dirty="0"/>
              <a:t>,</a:t>
            </a:r>
            <a:r>
              <a:rPr lang="ru-RU" dirty="0"/>
              <a:t> которые могут быть решены ДМТ за полиномиальное время</a:t>
            </a:r>
          </a:p>
          <a:p>
            <a:r>
              <a:rPr lang="ru-RU" dirty="0"/>
              <a:t>Класс </a:t>
            </a:r>
            <a:r>
              <a:rPr lang="en-US" dirty="0"/>
              <a:t>NP - </a:t>
            </a:r>
            <a:r>
              <a:rPr lang="ru-RU" dirty="0"/>
              <a:t>задачи</a:t>
            </a:r>
            <a:r>
              <a:rPr lang="en-US" dirty="0"/>
              <a:t>,</a:t>
            </a:r>
            <a:r>
              <a:rPr lang="ru-RU" dirty="0"/>
              <a:t> которые могут быть решены НДМТ за полиномиальное время</a:t>
            </a:r>
          </a:p>
          <a:p>
            <a:r>
              <a:rPr lang="en-US" dirty="0"/>
              <a:t>P ⊆ NP</a:t>
            </a:r>
            <a:r>
              <a:rPr lang="ru-RU" dirty="0"/>
              <a:t>. Любая задача класса </a:t>
            </a:r>
            <a:r>
              <a:rPr lang="en-US" dirty="0"/>
              <a:t>P </a:t>
            </a:r>
            <a:r>
              <a:rPr lang="ru-RU" dirty="0"/>
              <a:t>может быть решена за полиномиальное время на НДМТ.</a:t>
            </a:r>
          </a:p>
          <a:p>
            <a:r>
              <a:rPr lang="en-US" dirty="0"/>
              <a:t>P</a:t>
            </a:r>
            <a:r>
              <a:rPr lang="ru-RU" dirty="0">
                <a:sym typeface="Symbol" charset="2"/>
              </a:rPr>
              <a:t> </a:t>
            </a:r>
            <a:r>
              <a:rPr lang="ru-RU" dirty="0"/>
              <a:t> </a:t>
            </a:r>
            <a:r>
              <a:rPr lang="en-US" dirty="0"/>
              <a:t>NP ?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376" y="4292324"/>
            <a:ext cx="2171424" cy="21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58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91547"/>
            <a:ext cx="8229600" cy="569843"/>
          </a:xfrm>
        </p:spPr>
        <p:txBody>
          <a:bodyPr>
            <a:normAutofit fontScale="90000"/>
          </a:bodyPr>
          <a:lstStyle/>
          <a:p>
            <a:r>
              <a:rPr lang="ru-RU" dirty="0"/>
              <a:t>Сводимость задач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93912"/>
            <a:ext cx="8229600" cy="5539409"/>
          </a:xfrm>
        </p:spPr>
        <p:txBody>
          <a:bodyPr>
            <a:normAutofit/>
          </a:bodyPr>
          <a:lstStyle/>
          <a:p>
            <a:r>
              <a:rPr lang="ru-RU" dirty="0"/>
              <a:t>Имеет место полиномиальная сводимость языка 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⊆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baseline="30000" dirty="0"/>
              <a:t>*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ru-RU" dirty="0"/>
              <a:t>к языку </a:t>
            </a:r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⊆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baseline="30000" dirty="0"/>
              <a:t>*</a:t>
            </a:r>
            <a:r>
              <a:rPr lang="en-US" baseline="-25000" dirty="0"/>
              <a:t>2</a:t>
            </a:r>
            <a:r>
              <a:rPr lang="ru-RU" dirty="0"/>
              <a:t> , если существует функция </a:t>
            </a:r>
            <a:r>
              <a:rPr lang="en-US" dirty="0"/>
              <a:t>f: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baseline="30000" dirty="0"/>
              <a:t>*</a:t>
            </a:r>
            <a:r>
              <a:rPr lang="en-US" baseline="-25000" dirty="0"/>
              <a:t>1 </a:t>
            </a:r>
            <a:r>
              <a:rPr lang="ru-RU" dirty="0"/>
              <a:t>→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baseline="30000" dirty="0"/>
              <a:t>*</a:t>
            </a:r>
            <a:r>
              <a:rPr lang="ru-RU" baseline="-25000" dirty="0"/>
              <a:t>2</a:t>
            </a:r>
            <a:r>
              <a:rPr lang="en-US" dirty="0"/>
              <a:t> </a:t>
            </a:r>
            <a:r>
              <a:rPr lang="ru-RU" dirty="0"/>
              <a:t>удовлетворяющая условиям:</a:t>
            </a:r>
          </a:p>
          <a:p>
            <a:pPr lvl="1"/>
            <a:r>
              <a:rPr lang="ru-RU" dirty="0"/>
              <a:t>существует ДМТ вычисляющая </a:t>
            </a:r>
            <a:r>
              <a:rPr lang="en-US" dirty="0"/>
              <a:t>f c </a:t>
            </a:r>
            <a:r>
              <a:rPr lang="ru-RU" dirty="0"/>
              <a:t>полиномиальной временной сложностью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en-US" dirty="0">
                <a:solidFill>
                  <a:srgbClr val="000000"/>
                </a:solidFill>
                <a:latin typeface="Symbol" charset="2"/>
                <a:ea typeface="Calibri" charset="0"/>
                <a:cs typeface="Calibri" charset="0"/>
              </a:rPr>
              <a:t>(</a:t>
            </a:r>
            <a:r>
              <a:rPr lang="ru-RU" dirty="0">
                <a:solidFill>
                  <a:srgbClr val="000000"/>
                </a:solidFill>
                <a:latin typeface="Symbol" charset="2"/>
                <a:ea typeface="Calibri" charset="0"/>
                <a:cs typeface="Calibri" charset="0"/>
              </a:rPr>
              <a:t>" </a:t>
            </a:r>
            <a:r>
              <a:rPr lang="ru-RU" dirty="0" err="1">
                <a:solidFill>
                  <a:srgbClr val="000000"/>
                </a:solidFill>
                <a:latin typeface="Verdana" charset="0"/>
                <a:ea typeface="Times New Roman" charset="0"/>
              </a:rPr>
              <a:t>x</a:t>
            </a:r>
            <a:r>
              <a:rPr lang="en-US" dirty="0"/>
              <a:t> ∈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baseline="30000" dirty="0"/>
              <a:t>*</a:t>
            </a:r>
            <a:r>
              <a:rPr lang="en-US" baseline="-25000" dirty="0"/>
              <a:t>1</a:t>
            </a:r>
            <a:r>
              <a:rPr lang="en-US" dirty="0"/>
              <a:t> ) x ∈ L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ru-RU" dirty="0">
                <a:solidFill>
                  <a:schemeClr val="dk1"/>
                </a:solidFill>
              </a:rPr>
              <a:t>↔ </a:t>
            </a:r>
            <a:r>
              <a:rPr lang="en-US" dirty="0">
                <a:solidFill>
                  <a:schemeClr val="dk1"/>
                </a:solidFill>
              </a:rPr>
              <a:t>f</a:t>
            </a:r>
            <a:r>
              <a:rPr lang="ru-RU" dirty="0">
                <a:solidFill>
                  <a:schemeClr val="dk1"/>
                </a:solidFill>
              </a:rPr>
              <a:t>(</a:t>
            </a:r>
            <a:r>
              <a:rPr lang="en-US" dirty="0"/>
              <a:t>x) ∈ L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L</a:t>
            </a:r>
            <a:r>
              <a:rPr lang="en-US" baseline="-25000" dirty="0"/>
              <a:t>1 </a:t>
            </a:r>
            <a:r>
              <a:rPr lang="ru-RU" dirty="0">
                <a:sym typeface="Symbol" charset="2"/>
              </a:rPr>
              <a:t></a:t>
            </a:r>
            <a:r>
              <a:rPr lang="ru-RU" dirty="0"/>
              <a:t> </a:t>
            </a:r>
            <a:r>
              <a:rPr lang="en-US" dirty="0"/>
              <a:t>L</a:t>
            </a:r>
            <a:r>
              <a:rPr lang="en-US" baseline="-25000" dirty="0"/>
              <a:t>2</a:t>
            </a:r>
            <a:endParaRPr lang="ru-RU" dirty="0"/>
          </a:p>
          <a:p>
            <a:r>
              <a:rPr lang="ru-RU" dirty="0"/>
              <a:t>Пример: Задача поиска гамильтонова цикла</a:t>
            </a:r>
            <a:r>
              <a:rPr lang="en-US" dirty="0"/>
              <a:t> (</a:t>
            </a:r>
            <a:r>
              <a:rPr lang="ru-RU" dirty="0"/>
              <a:t>ГЦ</a:t>
            </a:r>
            <a:r>
              <a:rPr lang="en-US" dirty="0"/>
              <a:t>)</a:t>
            </a:r>
            <a:r>
              <a:rPr lang="ru-RU" dirty="0"/>
              <a:t> сводится к задаче Коммивояжёр (КМ):</a:t>
            </a:r>
          </a:p>
          <a:p>
            <a:pPr lvl="1"/>
            <a:r>
              <a:rPr lang="en-US" dirty="0"/>
              <a:t>G=(V,E), |V|=m</a:t>
            </a:r>
            <a:r>
              <a:rPr lang="ru-RU" dirty="0"/>
              <a:t>,</a:t>
            </a:r>
            <a:r>
              <a:rPr lang="en-US" dirty="0"/>
              <a:t> </a:t>
            </a:r>
            <a:endParaRPr lang="ru-RU" dirty="0"/>
          </a:p>
          <a:p>
            <a:pPr lvl="1"/>
            <a:r>
              <a:rPr lang="en-US" dirty="0"/>
              <a:t>d</a:t>
            </a:r>
            <a:r>
              <a:rPr lang="ru-RU" dirty="0"/>
              <a:t>(</a:t>
            </a:r>
            <a:r>
              <a:rPr lang="en-US" dirty="0" err="1"/>
              <a:t>v</a:t>
            </a:r>
            <a:r>
              <a:rPr lang="en-US" baseline="-25000" dirty="0" err="1"/>
              <a:t>i</a:t>
            </a:r>
            <a:r>
              <a:rPr lang="en-US" dirty="0" err="1"/>
              <a:t>,v</a:t>
            </a:r>
            <a:r>
              <a:rPr lang="en-US" baseline="-25000" dirty="0" err="1"/>
              <a:t>j</a:t>
            </a:r>
            <a:r>
              <a:rPr lang="ru-RU" dirty="0"/>
              <a:t>)</a:t>
            </a:r>
            <a:r>
              <a:rPr lang="en-US" dirty="0"/>
              <a:t>=1 </a:t>
            </a:r>
            <a:r>
              <a:rPr lang="ru-RU" dirty="0"/>
              <a:t>если (</a:t>
            </a:r>
            <a:r>
              <a:rPr lang="en-US" dirty="0" err="1"/>
              <a:t>v</a:t>
            </a:r>
            <a:r>
              <a:rPr lang="en-US" baseline="-25000" dirty="0" err="1"/>
              <a:t>i</a:t>
            </a:r>
            <a:r>
              <a:rPr lang="en-US" dirty="0" err="1"/>
              <a:t>,v</a:t>
            </a:r>
            <a:r>
              <a:rPr lang="en-US" baseline="-25000" dirty="0" err="1"/>
              <a:t>j</a:t>
            </a:r>
            <a:r>
              <a:rPr lang="ru-RU" dirty="0"/>
              <a:t>)</a:t>
            </a:r>
            <a:r>
              <a:rPr lang="en-US" dirty="0"/>
              <a:t>∈E, </a:t>
            </a:r>
            <a:r>
              <a:rPr lang="ru-RU" dirty="0"/>
              <a:t>иначе </a:t>
            </a:r>
            <a:r>
              <a:rPr lang="en-US" dirty="0"/>
              <a:t>d</a:t>
            </a:r>
            <a:r>
              <a:rPr lang="ru-RU" dirty="0"/>
              <a:t>(</a:t>
            </a:r>
            <a:r>
              <a:rPr lang="en-US" dirty="0" err="1"/>
              <a:t>v</a:t>
            </a:r>
            <a:r>
              <a:rPr lang="en-US" baseline="-25000" dirty="0" err="1"/>
              <a:t>i</a:t>
            </a:r>
            <a:r>
              <a:rPr lang="en-US" dirty="0" err="1"/>
              <a:t>,v</a:t>
            </a:r>
            <a:r>
              <a:rPr lang="en-US" baseline="-25000" dirty="0" err="1"/>
              <a:t>j</a:t>
            </a:r>
            <a:r>
              <a:rPr lang="ru-RU" dirty="0"/>
              <a:t>)</a:t>
            </a:r>
            <a:r>
              <a:rPr lang="en-US" dirty="0"/>
              <a:t>=</a:t>
            </a:r>
            <a:r>
              <a:rPr lang="ru-RU" dirty="0"/>
              <a:t>2</a:t>
            </a:r>
          </a:p>
          <a:p>
            <a:pPr lvl="1"/>
            <a:r>
              <a:rPr lang="ru-RU" dirty="0"/>
              <a:t>Существует ли путь длинной </a:t>
            </a:r>
            <a:r>
              <a:rPr lang="en-US" dirty="0">
                <a:sym typeface="Symbol" charset="2"/>
              </a:rPr>
              <a:t>m ?</a:t>
            </a:r>
            <a:endParaRPr lang="ru-RU" dirty="0">
              <a:sym typeface="Symbol" charset="2"/>
            </a:endParaRPr>
          </a:p>
          <a:p>
            <a:r>
              <a:rPr lang="ru-RU" dirty="0"/>
              <a:t>ГЦ</a:t>
            </a:r>
            <a:r>
              <a:rPr lang="ru-RU" dirty="0">
                <a:sym typeface="Symbol" charset="2"/>
              </a:rPr>
              <a:t>  </a:t>
            </a:r>
            <a:r>
              <a:rPr lang="ru-RU" dirty="0"/>
              <a:t>КМ</a:t>
            </a:r>
          </a:p>
        </p:txBody>
      </p:sp>
    </p:spTree>
    <p:extLst>
      <p:ext uri="{BB962C8B-B14F-4D97-AF65-F5344CB8AC3E}">
        <p14:creationId xmlns:p14="http://schemas.microsoft.com/office/powerpoint/2010/main" val="1884158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NP-</a:t>
            </a:r>
            <a:r>
              <a:rPr lang="ru-RU" dirty="0"/>
              <a:t>полные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" y="1020418"/>
            <a:ext cx="5135217" cy="583758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Язык </a:t>
            </a:r>
            <a:r>
              <a:rPr lang="en-US" dirty="0"/>
              <a:t>L </a:t>
            </a:r>
            <a:r>
              <a:rPr lang="ru-RU" dirty="0"/>
              <a:t>называется </a:t>
            </a:r>
            <a:r>
              <a:rPr lang="en-US" dirty="0"/>
              <a:t>NP-</a:t>
            </a:r>
            <a:r>
              <a:rPr lang="ru-RU" dirty="0"/>
              <a:t>полным, если </a:t>
            </a:r>
            <a:r>
              <a:rPr lang="en-US" dirty="0"/>
              <a:t>L∈NP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любой другой язык </a:t>
            </a:r>
            <a:r>
              <a:rPr lang="en-US" dirty="0"/>
              <a:t>L’∈NP</a:t>
            </a:r>
            <a:r>
              <a:rPr lang="ru-RU" dirty="0"/>
              <a:t> сводится к </a:t>
            </a:r>
            <a:r>
              <a:rPr lang="en-US" dirty="0"/>
              <a:t>L</a:t>
            </a:r>
            <a:r>
              <a:rPr lang="ru-RU" dirty="0"/>
              <a:t>: 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L’</a:t>
            </a:r>
            <a:r>
              <a:rPr lang="ru-RU" dirty="0">
                <a:sym typeface="Symbol" charset="2"/>
              </a:rPr>
              <a:t>  </a:t>
            </a:r>
            <a:r>
              <a:rPr lang="en-US" dirty="0">
                <a:sym typeface="Symbol" charset="2"/>
              </a:rPr>
              <a:t>L</a:t>
            </a:r>
          </a:p>
          <a:p>
            <a:r>
              <a:rPr lang="ru-RU" dirty="0">
                <a:sym typeface="Symbol" charset="2"/>
              </a:rPr>
              <a:t>Если хотя бы одна </a:t>
            </a:r>
            <a:r>
              <a:rPr lang="en-US" dirty="0">
                <a:sym typeface="Symbol" charset="2"/>
              </a:rPr>
              <a:t>NP-</a:t>
            </a:r>
            <a:r>
              <a:rPr lang="ru-RU" dirty="0">
                <a:sym typeface="Symbol" charset="2"/>
              </a:rPr>
              <a:t>полная задача может быть решена за полиномиальное время, то и </a:t>
            </a:r>
            <a:r>
              <a:rPr lang="ru-RU" i="1" dirty="0">
                <a:sym typeface="Symbol" charset="2"/>
              </a:rPr>
              <a:t>все</a:t>
            </a:r>
            <a:r>
              <a:rPr lang="ru-RU" dirty="0"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NP </a:t>
            </a:r>
            <a:r>
              <a:rPr lang="ru-RU" dirty="0">
                <a:sym typeface="Symbol" charset="2"/>
              </a:rPr>
              <a:t>задачи могут быть решены за полиномиальное время.</a:t>
            </a:r>
          </a:p>
          <a:p>
            <a:r>
              <a:rPr lang="ru-RU" dirty="0">
                <a:sym typeface="Symbol" charset="2"/>
              </a:rPr>
              <a:t>Если </a:t>
            </a:r>
            <a:r>
              <a:rPr lang="en-US" dirty="0">
                <a:sym typeface="Symbol" charset="2"/>
              </a:rPr>
              <a:t>L</a:t>
            </a:r>
            <a:r>
              <a:rPr lang="en-US" baseline="-25000" dirty="0">
                <a:sym typeface="Symbol" charset="2"/>
              </a:rPr>
              <a:t>1</a:t>
            </a:r>
            <a:r>
              <a:rPr lang="en-US" dirty="0">
                <a:sym typeface="Symbol" charset="2"/>
              </a:rPr>
              <a:t> NP-</a:t>
            </a:r>
            <a:r>
              <a:rPr lang="ru-RU" dirty="0">
                <a:sym typeface="Symbol" charset="2"/>
              </a:rPr>
              <a:t>полный язык, </a:t>
            </a:r>
            <a:r>
              <a:rPr lang="en-US" dirty="0">
                <a:sym typeface="Symbol" charset="2"/>
              </a:rPr>
              <a:t>L</a:t>
            </a:r>
            <a:r>
              <a:rPr lang="en-US" baseline="-25000" dirty="0">
                <a:sym typeface="Symbol" charset="2"/>
              </a:rPr>
              <a:t>2</a:t>
            </a:r>
            <a:r>
              <a:rPr lang="en-US" dirty="0">
                <a:sym typeface="Symbol" charset="2"/>
              </a:rPr>
              <a:t> </a:t>
            </a:r>
            <a:r>
              <a:rPr lang="en-US" dirty="0"/>
              <a:t>∈NP</a:t>
            </a:r>
            <a:r>
              <a:rPr lang="ru-RU" dirty="0"/>
              <a:t> и 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ru-RU" dirty="0">
                <a:sym typeface="Symbol" charset="2"/>
              </a:rPr>
              <a:t> </a:t>
            </a:r>
            <a:r>
              <a:rPr lang="en-US" dirty="0">
                <a:sym typeface="Symbol" charset="2"/>
              </a:rPr>
              <a:t> L</a:t>
            </a:r>
            <a:r>
              <a:rPr lang="en-US" baseline="-25000" dirty="0">
                <a:sym typeface="Symbol" charset="2"/>
              </a:rPr>
              <a:t>2</a:t>
            </a:r>
            <a:r>
              <a:rPr lang="ru-RU" dirty="0">
                <a:sym typeface="Symbol" charset="2"/>
              </a:rPr>
              <a:t>, то </a:t>
            </a:r>
            <a:r>
              <a:rPr lang="en-US" dirty="0">
                <a:sym typeface="Symbol" charset="2"/>
              </a:rPr>
              <a:t>L</a:t>
            </a:r>
            <a:r>
              <a:rPr lang="en-US" baseline="-25000" dirty="0">
                <a:sym typeface="Symbol" charset="2"/>
              </a:rPr>
              <a:t>2</a:t>
            </a:r>
            <a:r>
              <a:rPr lang="ru-RU" dirty="0"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NP-</a:t>
            </a:r>
            <a:r>
              <a:rPr lang="ru-RU" dirty="0">
                <a:sym typeface="Symbol" charset="2"/>
              </a:rPr>
              <a:t>полный язык</a:t>
            </a:r>
          </a:p>
          <a:p>
            <a:r>
              <a:rPr lang="ru-RU" dirty="0">
                <a:sym typeface="Symbol" charset="2"/>
              </a:rPr>
              <a:t>Чтобы доказать, что П является </a:t>
            </a:r>
            <a:r>
              <a:rPr lang="en-US" dirty="0">
                <a:sym typeface="Symbol" charset="2"/>
              </a:rPr>
              <a:t>NP-</a:t>
            </a:r>
            <a:r>
              <a:rPr lang="ru-RU" dirty="0">
                <a:sym typeface="Symbol" charset="2"/>
              </a:rPr>
              <a:t>полной задачей достаточно доказать:</a:t>
            </a:r>
          </a:p>
          <a:p>
            <a:pPr lvl="1"/>
            <a:r>
              <a:rPr lang="ru-RU" dirty="0">
                <a:sym typeface="Symbol" charset="2"/>
              </a:rPr>
              <a:t>П</a:t>
            </a:r>
            <a:r>
              <a:rPr lang="en-US" dirty="0"/>
              <a:t>∈NP</a:t>
            </a:r>
            <a:endParaRPr lang="ru-RU" dirty="0"/>
          </a:p>
          <a:p>
            <a:pPr lvl="1"/>
            <a:r>
              <a:rPr lang="ru-RU" dirty="0">
                <a:sym typeface="Symbol" charset="2"/>
              </a:rPr>
              <a:t>Какая-то одна известная  </a:t>
            </a:r>
            <a:r>
              <a:rPr lang="en-US" dirty="0">
                <a:sym typeface="Symbol" charset="2"/>
              </a:rPr>
              <a:t>NP-</a:t>
            </a:r>
            <a:r>
              <a:rPr lang="ru-RU" dirty="0">
                <a:sym typeface="Symbol" charset="2"/>
              </a:rPr>
              <a:t>полная задача П</a:t>
            </a:r>
            <a:r>
              <a:rPr lang="en-US" dirty="0">
                <a:sym typeface="Symbol" charset="2"/>
              </a:rPr>
              <a:t>’</a:t>
            </a:r>
            <a:r>
              <a:rPr lang="ru-RU" dirty="0">
                <a:sym typeface="Symbol" charset="2"/>
              </a:rPr>
              <a:t>  П</a:t>
            </a:r>
          </a:p>
          <a:p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4207" y="1890265"/>
            <a:ext cx="2941983" cy="30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56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Кука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72210"/>
            <a:ext cx="8229600" cy="4853954"/>
          </a:xfrm>
        </p:spPr>
        <p:txBody>
          <a:bodyPr/>
          <a:lstStyle/>
          <a:p>
            <a:r>
              <a:rPr lang="ru-RU" dirty="0"/>
              <a:t>Задача выполнимость (ВЫП):</a:t>
            </a:r>
          </a:p>
          <a:p>
            <a:r>
              <a:rPr lang="ru-RU" dirty="0"/>
              <a:t>Дано множество булевых переменных:</a:t>
            </a:r>
          </a:p>
          <a:p>
            <a:pPr marL="0" indent="0" algn="ctr">
              <a:buNone/>
            </a:pPr>
            <a:r>
              <a:rPr lang="en-US" dirty="0"/>
              <a:t>U={u</a:t>
            </a:r>
            <a:r>
              <a:rPr lang="en-US" baseline="-25000" dirty="0"/>
              <a:t>1</a:t>
            </a:r>
            <a:r>
              <a:rPr lang="en-US" dirty="0"/>
              <a:t>,u</a:t>
            </a:r>
            <a:r>
              <a:rPr lang="en-US" baseline="-25000" dirty="0"/>
              <a:t>2</a:t>
            </a:r>
            <a:r>
              <a:rPr lang="en-US" dirty="0"/>
              <a:t>,…,u</a:t>
            </a:r>
            <a:r>
              <a:rPr lang="en-US" baseline="-25000" dirty="0"/>
              <a:t>m</a:t>
            </a:r>
            <a:r>
              <a:rPr lang="en-US" dirty="0"/>
              <a:t>}</a:t>
            </a:r>
          </a:p>
          <a:p>
            <a:r>
              <a:rPr lang="ru-RU" dirty="0"/>
              <a:t>Дана ФАЛ </a:t>
            </a:r>
            <a:r>
              <a:rPr lang="en-US" dirty="0"/>
              <a:t>f(u</a:t>
            </a:r>
            <a:r>
              <a:rPr lang="en-US" baseline="-25000" dirty="0"/>
              <a:t>1</a:t>
            </a:r>
            <a:r>
              <a:rPr lang="en-US" dirty="0"/>
              <a:t>,u</a:t>
            </a:r>
            <a:r>
              <a:rPr lang="en-US" baseline="-25000" dirty="0"/>
              <a:t>2</a:t>
            </a:r>
            <a:r>
              <a:rPr lang="en-US" dirty="0"/>
              <a:t>,…,u</a:t>
            </a:r>
            <a:r>
              <a:rPr lang="en-US" baseline="-25000" dirty="0"/>
              <a:t>m</a:t>
            </a:r>
            <a:r>
              <a:rPr lang="en-US" dirty="0"/>
              <a:t>) </a:t>
            </a:r>
            <a:r>
              <a:rPr lang="ru-RU" dirty="0"/>
              <a:t>в форме КНФ</a:t>
            </a:r>
          </a:p>
          <a:p>
            <a:r>
              <a:rPr lang="ru-RU" dirty="0"/>
              <a:t>Вопрос: выполнима ли </a:t>
            </a:r>
            <a:r>
              <a:rPr lang="en-US" dirty="0"/>
              <a:t>f?</a:t>
            </a:r>
          </a:p>
          <a:p>
            <a:r>
              <a:rPr lang="ru-RU" dirty="0"/>
              <a:t>Теорема Кука: ВЫП есть </a:t>
            </a:r>
            <a:r>
              <a:rPr lang="en-US" dirty="0"/>
              <a:t>NP-</a:t>
            </a:r>
            <a:r>
              <a:rPr lang="ru-RU" dirty="0"/>
              <a:t>полная задача </a:t>
            </a:r>
          </a:p>
        </p:txBody>
      </p:sp>
    </p:spTree>
    <p:extLst>
      <p:ext uri="{BB962C8B-B14F-4D97-AF65-F5344CB8AC3E}">
        <p14:creationId xmlns:p14="http://schemas.microsoft.com/office/powerpoint/2010/main" val="73034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Доказательство теоремы Кука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54157"/>
            <a:ext cx="8229600" cy="5738191"/>
          </a:xfrm>
        </p:spPr>
        <p:txBody>
          <a:bodyPr>
            <a:normAutofit/>
          </a:bodyPr>
          <a:lstStyle/>
          <a:p>
            <a:r>
              <a:rPr lang="ru-RU" dirty="0"/>
              <a:t>ВЫП – принадлежит классу </a:t>
            </a:r>
            <a:r>
              <a:rPr lang="en-US" dirty="0"/>
              <a:t>NP</a:t>
            </a:r>
            <a:r>
              <a:rPr lang="ru-RU" dirty="0"/>
              <a:t>. Так как НДМТ достаточно указать набор значений </a:t>
            </a:r>
            <a:r>
              <a:rPr lang="en-US" dirty="0"/>
              <a:t>u</a:t>
            </a:r>
            <a:r>
              <a:rPr lang="en-US" baseline="-25000" dirty="0"/>
              <a:t>1</a:t>
            </a:r>
            <a:r>
              <a:rPr lang="en-US" dirty="0"/>
              <a:t>,u</a:t>
            </a:r>
            <a:r>
              <a:rPr lang="en-US" baseline="-25000" dirty="0"/>
              <a:t>2</a:t>
            </a:r>
            <a:r>
              <a:rPr lang="en-US" dirty="0"/>
              <a:t>,…,u</a:t>
            </a:r>
            <a:r>
              <a:rPr lang="en-US" baseline="-25000" dirty="0"/>
              <a:t>m</a:t>
            </a:r>
            <a:r>
              <a:rPr lang="ru-RU" dirty="0"/>
              <a:t> и далее проверить </a:t>
            </a:r>
            <a:r>
              <a:rPr lang="en-US" dirty="0"/>
              <a:t>f(u</a:t>
            </a:r>
            <a:r>
              <a:rPr lang="en-US" baseline="-25000" dirty="0"/>
              <a:t>1</a:t>
            </a:r>
            <a:r>
              <a:rPr lang="en-US" dirty="0"/>
              <a:t>,u</a:t>
            </a:r>
            <a:r>
              <a:rPr lang="en-US" baseline="-25000" dirty="0"/>
              <a:t>2</a:t>
            </a:r>
            <a:r>
              <a:rPr lang="en-US" dirty="0"/>
              <a:t>,…,u</a:t>
            </a:r>
            <a:r>
              <a:rPr lang="en-US" baseline="-25000" dirty="0"/>
              <a:t>m</a:t>
            </a:r>
            <a:r>
              <a:rPr lang="en-US" dirty="0"/>
              <a:t>)</a:t>
            </a:r>
            <a:r>
              <a:rPr lang="ru-RU" dirty="0"/>
              <a:t>=1 за полиномиальное время</a:t>
            </a:r>
          </a:p>
          <a:p>
            <a:pPr marL="0" indent="-400050"/>
            <a:r>
              <a:rPr lang="ru-RU" dirty="0"/>
              <a:t>Далее нужно показать </a:t>
            </a:r>
            <a:r>
              <a:rPr lang="ru-RU" dirty="0">
                <a:solidFill>
                  <a:srgbClr val="000000"/>
                </a:solidFill>
                <a:latin typeface="Symbol" charset="2"/>
                <a:ea typeface="Calibri" charset="0"/>
                <a:cs typeface="Calibri" charset="0"/>
              </a:rPr>
              <a:t>" </a:t>
            </a:r>
            <a:r>
              <a:rPr lang="en-US" dirty="0"/>
              <a:t>L∈NP</a:t>
            </a:r>
            <a:r>
              <a:rPr lang="ru-RU" dirty="0">
                <a:sym typeface="Symbol" charset="2"/>
              </a:rPr>
              <a:t>  </a:t>
            </a:r>
            <a:r>
              <a:rPr lang="en-US" dirty="0">
                <a:sym typeface="Symbol" charset="2"/>
              </a:rPr>
              <a:t>L</a:t>
            </a:r>
            <a:r>
              <a:rPr lang="ru-RU" baseline="-25000" dirty="0" err="1">
                <a:sym typeface="Symbol" charset="2"/>
              </a:rPr>
              <a:t>вып</a:t>
            </a:r>
            <a:r>
              <a:rPr lang="ru-RU" dirty="0">
                <a:sym typeface="Symbol" charset="2"/>
              </a:rPr>
              <a:t>:</a:t>
            </a:r>
          </a:p>
          <a:p>
            <a:pPr marL="0" indent="-400050"/>
            <a:r>
              <a:rPr lang="ru-RU" dirty="0">
                <a:sym typeface="Symbol" charset="2"/>
              </a:rPr>
              <a:t>НДМТ </a:t>
            </a:r>
            <a:r>
              <a:rPr lang="en-US" dirty="0">
                <a:sym typeface="Symbol" charset="2"/>
              </a:rPr>
              <a:t>M</a:t>
            </a:r>
            <a:r>
              <a:rPr lang="ru-RU" dirty="0">
                <a:sym typeface="Symbol" charset="2"/>
              </a:rPr>
              <a:t>: </a:t>
            </a:r>
            <a:r>
              <a:rPr lang="en-US" dirty="0">
                <a:sym typeface="Symbol" charset="2"/>
              </a:rPr>
              <a:t>{</a:t>
            </a:r>
            <a:r>
              <a:rPr lang="ru-RU" dirty="0">
                <a:sym typeface="Symbol" charset="2"/>
              </a:rPr>
              <a:t>Г,</a:t>
            </a:r>
            <a:r>
              <a:rPr lang="en-US" dirty="0">
                <a:sym typeface="Symbol" charset="2"/>
              </a:rPr>
              <a:t> </a:t>
            </a:r>
            <a:r>
              <a:rPr lang="en-US" dirty="0">
                <a:latin typeface="Symbol" charset="2"/>
                <a:ea typeface="Symbol" charset="2"/>
                <a:cs typeface="Symbol" charset="2"/>
                <a:sym typeface="Symbol" charset="2"/>
              </a:rPr>
              <a:t>S</a:t>
            </a:r>
            <a:r>
              <a:rPr lang="en-US" dirty="0">
                <a:sym typeface="Symbol" charset="2"/>
              </a:rPr>
              <a:t>, b</a:t>
            </a:r>
            <a:r>
              <a:rPr lang="ru-RU" dirty="0">
                <a:sym typeface="Symbol" charset="2"/>
              </a:rPr>
              <a:t>, </a:t>
            </a:r>
            <a:r>
              <a:rPr lang="en-US" dirty="0">
                <a:sym typeface="Symbol" charset="2"/>
              </a:rPr>
              <a:t>Q, q</a:t>
            </a:r>
            <a:r>
              <a:rPr lang="en-US" baseline="-25000" dirty="0">
                <a:sym typeface="Symbol" charset="2"/>
              </a:rPr>
              <a:t>0</a:t>
            </a:r>
            <a:r>
              <a:rPr lang="en-US" dirty="0">
                <a:sym typeface="Symbol" charset="2"/>
              </a:rPr>
              <a:t>,</a:t>
            </a:r>
            <a:r>
              <a:rPr lang="ru-RU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q</a:t>
            </a:r>
            <a:r>
              <a:rPr lang="en-US" baseline="-25000" dirty="0" err="1">
                <a:sym typeface="Symbol" charset="2"/>
              </a:rPr>
              <a:t>y</a:t>
            </a:r>
            <a:r>
              <a:rPr lang="en-US" dirty="0">
                <a:sym typeface="Symbol" charset="2"/>
              </a:rPr>
              <a:t>,</a:t>
            </a:r>
            <a:r>
              <a:rPr lang="ru-RU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q</a:t>
            </a:r>
            <a:r>
              <a:rPr lang="en-US" baseline="-25000" dirty="0" err="1">
                <a:sym typeface="Symbol" charset="2"/>
              </a:rPr>
              <a:t>n</a:t>
            </a:r>
            <a:r>
              <a:rPr lang="ru-RU" dirty="0">
                <a:sym typeface="Symbol" charset="2"/>
              </a:rPr>
              <a:t>, </a:t>
            </a:r>
            <a:r>
              <a:rPr lang="en-US" dirty="0">
                <a:latin typeface="Symbol" charset="2"/>
                <a:ea typeface="Symbol" charset="2"/>
                <a:cs typeface="Symbol" charset="2"/>
                <a:sym typeface="Symbol" charset="2"/>
              </a:rPr>
              <a:t>d</a:t>
            </a:r>
            <a:r>
              <a:rPr lang="en-US" dirty="0">
                <a:sym typeface="Symbol" charset="2"/>
              </a:rPr>
              <a:t>}</a:t>
            </a:r>
            <a:endParaRPr lang="ru-RU" dirty="0">
              <a:sym typeface="Symbol" charset="2"/>
            </a:endParaRPr>
          </a:p>
          <a:p>
            <a:pPr marL="0" indent="-400050"/>
            <a:r>
              <a:rPr lang="en-US" dirty="0">
                <a:sym typeface="Symbol" charset="2"/>
              </a:rPr>
              <a:t>n – </a:t>
            </a:r>
            <a:r>
              <a:rPr lang="ru-RU" dirty="0">
                <a:sym typeface="Symbol" charset="2"/>
              </a:rPr>
              <a:t>размер входа </a:t>
            </a:r>
          </a:p>
          <a:p>
            <a:pPr marL="0" indent="-400050"/>
            <a:r>
              <a:rPr lang="en-US" dirty="0">
                <a:sym typeface="Symbol" charset="2"/>
              </a:rPr>
              <a:t>p(n) </a:t>
            </a:r>
            <a:r>
              <a:rPr lang="ru-RU" dirty="0">
                <a:sym typeface="Symbol" charset="2"/>
              </a:rPr>
              <a:t>полином ограничивающий временную сложность </a:t>
            </a:r>
            <a:r>
              <a:rPr lang="en-US" dirty="0">
                <a:sym typeface="Symbol" charset="2"/>
              </a:rPr>
              <a:t>T</a:t>
            </a:r>
            <a:r>
              <a:rPr lang="en-US" baseline="-25000" dirty="0">
                <a:sym typeface="Symbol" charset="2"/>
              </a:rPr>
              <a:t>M</a:t>
            </a:r>
            <a:r>
              <a:rPr lang="en-US" dirty="0">
                <a:sym typeface="Symbol" charset="2"/>
              </a:rPr>
              <a:t>(n)</a:t>
            </a:r>
            <a:r>
              <a:rPr lang="ru-RU" dirty="0">
                <a:sym typeface="Symbol" charset="2"/>
              </a:rPr>
              <a:t>  </a:t>
            </a:r>
            <a:endParaRPr lang="en-US" dirty="0">
              <a:sym typeface="Symbol" charset="2"/>
            </a:endParaRPr>
          </a:p>
          <a:p>
            <a:r>
              <a:rPr lang="ru-RU" dirty="0"/>
              <a:t>Нужно найти ФАЛ </a:t>
            </a:r>
            <a:r>
              <a:rPr lang="en-US" dirty="0" err="1"/>
              <a:t>f</a:t>
            </a:r>
            <a:r>
              <a:rPr lang="en-US" baseline="-25000" dirty="0" err="1"/>
              <a:t>L</a:t>
            </a:r>
            <a:r>
              <a:rPr lang="ru-RU" dirty="0"/>
              <a:t>, реализующую полиномиальную сводимость</a:t>
            </a:r>
          </a:p>
        </p:txBody>
      </p:sp>
    </p:spTree>
    <p:extLst>
      <p:ext uri="{BB962C8B-B14F-4D97-AF65-F5344CB8AC3E}">
        <p14:creationId xmlns:p14="http://schemas.microsoft.com/office/powerpoint/2010/main" val="2020958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</a:t>
            </a:r>
            <a:r>
              <a:rPr lang="en-US" dirty="0" err="1"/>
              <a:t>f</a:t>
            </a:r>
            <a:r>
              <a:rPr lang="en-US" baseline="-25000" dirty="0" err="1"/>
              <a:t>L</a:t>
            </a:r>
            <a:endParaRPr lang="ru-RU" baseline="-250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95" y="1417637"/>
            <a:ext cx="7429677" cy="28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97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 </a:t>
            </a:r>
            <a:r>
              <a:rPr lang="en-US" dirty="0" err="1"/>
              <a:t>f</a:t>
            </a:r>
            <a:r>
              <a:rPr lang="en-US" baseline="-25000" dirty="0" err="1"/>
              <a:t>L</a:t>
            </a:r>
            <a:endParaRPr lang="ru-RU" baseline="-250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76" y="1417638"/>
            <a:ext cx="8587361" cy="44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92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Дизъюнкции для </a:t>
            </a:r>
            <a:r>
              <a:rPr lang="en-US" dirty="0"/>
              <a:t>G</a:t>
            </a:r>
            <a:r>
              <a:rPr lang="en-US" baseline="-25000" dirty="0"/>
              <a:t>1</a:t>
            </a:r>
            <a:r>
              <a:rPr lang="en-US" dirty="0"/>
              <a:t>-G</a:t>
            </a:r>
            <a:r>
              <a:rPr lang="en-US" baseline="-25000" dirty="0"/>
              <a:t>5</a:t>
            </a:r>
            <a:endParaRPr lang="ru-RU" baseline="-25000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03" y="1417638"/>
            <a:ext cx="8786999" cy="420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7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0250" y="218798"/>
            <a:ext cx="8229600" cy="556938"/>
          </a:xfrm>
        </p:spPr>
        <p:txBody>
          <a:bodyPr>
            <a:normAutofit fontScale="90000"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  <a:endParaRPr lang="ru-RU" baseline="-25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250" y="724038"/>
            <a:ext cx="8229600" cy="264049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Если головка не просматривает ячейку </a:t>
            </a:r>
            <a:r>
              <a:rPr lang="en-US" dirty="0"/>
              <a:t>j </a:t>
            </a:r>
            <a:r>
              <a:rPr lang="ru-RU" dirty="0"/>
              <a:t>в момент </a:t>
            </a:r>
            <a:r>
              <a:rPr lang="en-US" dirty="0" err="1"/>
              <a:t>i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то значение в ячейке </a:t>
            </a:r>
            <a:r>
              <a:rPr lang="en-US" dirty="0"/>
              <a:t>j </a:t>
            </a:r>
            <a:r>
              <a:rPr lang="ru-RU" dirty="0"/>
              <a:t>не изменится к моменту  </a:t>
            </a:r>
            <a:r>
              <a:rPr lang="en-US" dirty="0"/>
              <a:t>i+1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Перестройка конфигурации происходит согласно функции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ru-RU" dirty="0"/>
              <a:t>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2" y="1491562"/>
            <a:ext cx="8196550" cy="888171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481" y="3254448"/>
            <a:ext cx="5546310" cy="765808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481" y="3960969"/>
            <a:ext cx="6360767" cy="1533399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9788" y="5643288"/>
            <a:ext cx="5460385" cy="7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определения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 — это всякая система вычислений, выполняемых по строго определённым правилам, которая после какого-либо числа шагов заведомо приводит к решению поставленной задачи». (А.Н. Колмогоров)</a:t>
            </a:r>
          </a:p>
          <a:p>
            <a:r>
              <a:rPr lang="ru-RU" dirty="0"/>
              <a:t>Алгоритм — это точное предписание, определяющее вычислительный процесс, идущий от варьируемых исходных данных к искомому результату (А.А. Марков)</a:t>
            </a:r>
          </a:p>
        </p:txBody>
      </p:sp>
    </p:spTree>
    <p:extLst>
      <p:ext uri="{BB962C8B-B14F-4D97-AF65-F5344CB8AC3E}">
        <p14:creationId xmlns:p14="http://schemas.microsoft.com/office/powerpoint/2010/main" val="37174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9852" y="223283"/>
            <a:ext cx="6826102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Все ли задачи можно решить </a:t>
            </a:r>
            <a:br>
              <a:rPr lang="en-US" dirty="0"/>
            </a:br>
            <a:r>
              <a:rPr lang="ru-RU" dirty="0"/>
              <a:t>с помощью компьютера?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70991"/>
            <a:ext cx="8229600" cy="5261114"/>
          </a:xfrm>
        </p:spPr>
        <p:txBody>
          <a:bodyPr>
            <a:normAutofit lnSpcReduction="10000"/>
          </a:bodyPr>
          <a:lstStyle/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gets.to_i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t = 3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loop do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for x in (1..t-2)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   for y in (1..t-x-1)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  	  z = t-x-y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  	  if x**n + y**n == z**n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    puts 'hello, world'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    exit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     end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   end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end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t += 1</a:t>
            </a:r>
          </a:p>
          <a:p>
            <a:pPr marL="1714500" lvl="4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end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Напечатает ли данная программа </a:t>
            </a:r>
            <a:r>
              <a:rPr lang="en-US" dirty="0"/>
              <a:t>hello, word?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038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Доказательство </a:t>
            </a:r>
            <a:r>
              <a:rPr lang="en-US" dirty="0"/>
              <a:t>Hello</a:t>
            </a:r>
            <a:r>
              <a:rPr lang="ru-RU" dirty="0"/>
              <a:t>, </a:t>
            </a:r>
            <a:r>
              <a:rPr lang="en-US" dirty="0"/>
              <a:t>world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010" y="1873146"/>
            <a:ext cx="5980415" cy="269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4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world (2)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93" y="1417638"/>
            <a:ext cx="5249912" cy="2060713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84" y="3743565"/>
            <a:ext cx="5525397" cy="212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8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world (3)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26" y="2431221"/>
            <a:ext cx="7097771" cy="26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1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Сведение программы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24" y="2526195"/>
            <a:ext cx="6832802" cy="20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415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1859</Words>
  <Application>Microsoft Macintosh PowerPoint</Application>
  <PresentationFormat>Экран (4:3)</PresentationFormat>
  <Paragraphs>197</Paragraphs>
  <Slides>38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Courier</vt:lpstr>
      <vt:lpstr>Onest</vt:lpstr>
      <vt:lpstr>Symbol</vt:lpstr>
      <vt:lpstr>Verdana</vt:lpstr>
      <vt:lpstr>Тема Office</vt:lpstr>
      <vt:lpstr>Теория алгоритмов</vt:lpstr>
      <vt:lpstr>Материалы</vt:lpstr>
      <vt:lpstr>Алгоритм</vt:lpstr>
      <vt:lpstr>Другие определения</vt:lpstr>
      <vt:lpstr>Все ли задачи можно решить  с помощью компьютера?</vt:lpstr>
      <vt:lpstr>Доказательство Hello, world</vt:lpstr>
      <vt:lpstr>Hello, world (2)</vt:lpstr>
      <vt:lpstr>Hello, world (3)</vt:lpstr>
      <vt:lpstr>Сведение программы</vt:lpstr>
      <vt:lpstr>Программа вызова функции foo()</vt:lpstr>
      <vt:lpstr>Проблема математического доказательства</vt:lpstr>
      <vt:lpstr>Теорема о неполноте</vt:lpstr>
      <vt:lpstr>Парадокс Рассела</vt:lpstr>
      <vt:lpstr>Неразрешимые проблемы</vt:lpstr>
      <vt:lpstr>Пример ПСП</vt:lpstr>
      <vt:lpstr>Машина Тьюринга (ДМТ)</vt:lpstr>
      <vt:lpstr>Пример машины Тьюринга</vt:lpstr>
      <vt:lpstr>Рекурсивные функции</vt:lpstr>
      <vt:lpstr>Рекурсивные функции (2)</vt:lpstr>
      <vt:lpstr>Рекурсивные функции (3)</vt:lpstr>
      <vt:lpstr>Тезис Черча - Тьюринга</vt:lpstr>
      <vt:lpstr>Временная сложность алгоритма</vt:lpstr>
      <vt:lpstr>Полиномиальная и экспоненциальная сложность</vt:lpstr>
      <vt:lpstr>Сравнение сложности</vt:lpstr>
      <vt:lpstr>Влияние быстродействия ЭВМ</vt:lpstr>
      <vt:lpstr>Экспоненциальная сложность на практике</vt:lpstr>
      <vt:lpstr>Теория NP-полных задач</vt:lpstr>
      <vt:lpstr>Задачи и языки</vt:lpstr>
      <vt:lpstr>Недетерминированная машина Тьюринга (НДМТ)</vt:lpstr>
      <vt:lpstr>Взаимоотношения классов P и NP</vt:lpstr>
      <vt:lpstr>Сводимость задач</vt:lpstr>
      <vt:lpstr>NP-полные задачи</vt:lpstr>
      <vt:lpstr>Теорема Кука</vt:lpstr>
      <vt:lpstr>Доказательство теоремы Кука</vt:lpstr>
      <vt:lpstr>Переменные fL</vt:lpstr>
      <vt:lpstr>Состав fL</vt:lpstr>
      <vt:lpstr>Дизъюнкции для G1-G5</vt:lpstr>
      <vt:lpstr>G6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алгоритмов</dc:title>
  <dc:creator>Microsoft Office User</dc:creator>
  <cp:lastModifiedBy>Microsoft Office User</cp:lastModifiedBy>
  <cp:revision>2</cp:revision>
  <dcterms:created xsi:type="dcterms:W3CDTF">2026-02-09T16:35:57Z</dcterms:created>
  <dcterms:modified xsi:type="dcterms:W3CDTF">2026-02-09T16:49:03Z</dcterms:modified>
</cp:coreProperties>
</file>